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696" r:id="rId2"/>
  </p:sldMasterIdLst>
  <p:sldIdLst>
    <p:sldId id="256" r:id="rId3"/>
  </p:sldIdLst>
  <p:sldSz cx="30275213" cy="4280376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819" autoAdjust="0"/>
    <p:restoredTop sz="94660"/>
  </p:normalViewPr>
  <p:slideViewPr>
    <p:cSldViewPr snapToGrid="0">
      <p:cViewPr>
        <p:scale>
          <a:sx n="51" d="100"/>
          <a:sy n="51" d="100"/>
        </p:scale>
        <p:origin x="1608" y="-4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1.xml"/><Relationship Id="rId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70641" y="7005156"/>
            <a:ext cx="25733931" cy="14902051"/>
          </a:xfrm>
        </p:spPr>
        <p:txBody>
          <a:bodyPr anchor="b"/>
          <a:lstStyle>
            <a:lvl1pPr algn="ctr">
              <a:defRPr sz="19865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84402" y="22481887"/>
            <a:ext cx="22706410" cy="10334331"/>
          </a:xfrm>
        </p:spPr>
        <p:txBody>
          <a:bodyPr/>
          <a:lstStyle>
            <a:lvl1pPr marL="0" indent="0" algn="ctr">
              <a:buNone/>
              <a:defRPr sz="7946"/>
            </a:lvl1pPr>
            <a:lvl2pPr marL="1513743" indent="0" algn="ctr">
              <a:buNone/>
              <a:defRPr sz="6622"/>
            </a:lvl2pPr>
            <a:lvl3pPr marL="3027487" indent="0" algn="ctr">
              <a:buNone/>
              <a:defRPr sz="5960"/>
            </a:lvl3pPr>
            <a:lvl4pPr marL="4541230" indent="0" algn="ctr">
              <a:buNone/>
              <a:defRPr sz="5297"/>
            </a:lvl4pPr>
            <a:lvl5pPr marL="6054974" indent="0" algn="ctr">
              <a:buNone/>
              <a:defRPr sz="5297"/>
            </a:lvl5pPr>
            <a:lvl6pPr marL="7568717" indent="0" algn="ctr">
              <a:buNone/>
              <a:defRPr sz="5297"/>
            </a:lvl6pPr>
            <a:lvl7pPr marL="9082461" indent="0" algn="ctr">
              <a:buNone/>
              <a:defRPr sz="5297"/>
            </a:lvl7pPr>
            <a:lvl8pPr marL="10596204" indent="0" algn="ctr">
              <a:buNone/>
              <a:defRPr sz="5297"/>
            </a:lvl8pPr>
            <a:lvl9pPr marL="12109948" indent="0" algn="ctr">
              <a:buNone/>
              <a:defRPr sz="5297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65A3B-7A68-409E-AE0A-1C5C94DA30B8}" type="datetimeFigureOut">
              <a:rPr lang="ko-KR" altLang="en-US" smtClean="0"/>
              <a:t>2026. 4. 24.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FC95F-9F4B-4FB8-BE1B-2364C684CA6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4036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65A3B-7A68-409E-AE0A-1C5C94DA30B8}" type="datetimeFigureOut">
              <a:rPr lang="ko-KR" altLang="en-US" smtClean="0"/>
              <a:t>2026. 4. 24.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FC95F-9F4B-4FB8-BE1B-2364C684CA6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821802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665701" y="2278904"/>
            <a:ext cx="6528093" cy="36274211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81423" y="2278904"/>
            <a:ext cx="19205838" cy="36274211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65A3B-7A68-409E-AE0A-1C5C94DA30B8}" type="datetimeFigureOut">
              <a:rPr lang="ko-KR" altLang="en-US" smtClean="0"/>
              <a:t>2026. 4. 24.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FC95F-9F4B-4FB8-BE1B-2364C684CA6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674722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911ED19-0AFB-4D3B-A61B-A1BE988F7D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84600" y="7005638"/>
            <a:ext cx="22706013" cy="14901862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CD503737-0B0D-4111-9ED3-4DDCB07899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84600" y="22482175"/>
            <a:ext cx="22706013" cy="103346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6C50269E-D5A6-42EA-9569-756B753FFB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060FE-C7B7-4266-BCB6-96A31C18DB18}" type="datetimeFigureOut">
              <a:rPr lang="ko-KR" altLang="en-US" smtClean="0"/>
              <a:t>2026. 4. 24.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1EDCD4D6-4B21-4D9A-A8AF-433EE71835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6544B63-ACF6-4097-9665-C23086E769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5A647-EFC2-4F26-9D30-51BA8FE7F1F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44568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AA02585-C8B6-4DD9-AC4F-830FB4EA63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D88398F7-BACD-4A58-88B7-2227CC9E51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6990C185-64C0-418A-BCFC-7DEDCD6BB8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060FE-C7B7-4266-BCB6-96A31C18DB18}" type="datetimeFigureOut">
              <a:rPr lang="ko-KR" altLang="en-US" smtClean="0"/>
              <a:t>2026. 4. 24.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BF58D56E-D4F7-47E8-A19A-9BC39D707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0E00B9A9-1E97-4DBF-AD98-0701406FDD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5A647-EFC2-4F26-9D30-51BA8FE7F1F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915207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B96584A-13A0-4D13-A06E-72D382E135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5338" y="10671175"/>
            <a:ext cx="26112787" cy="1780540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3B2D6BE-D481-47FD-B36D-B5A2325652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065338" y="28644850"/>
            <a:ext cx="26112787" cy="9363075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3983201-2E3C-4AA7-89F7-9FA66B1EF8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060FE-C7B7-4266-BCB6-96A31C18DB18}" type="datetimeFigureOut">
              <a:rPr lang="ko-KR" altLang="en-US" smtClean="0"/>
              <a:t>2026. 4. 24.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1D75CDE1-51D2-4413-A784-7E579C68FE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00ACC09-BE24-44EC-9378-16E5346FD0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5A647-EFC2-4F26-9D30-51BA8FE7F1F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206447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E55F4B6-8C40-47DF-8091-00FF0A764F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4070F416-4B66-4EF3-9A16-700BFDAECB8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081213" y="11395075"/>
            <a:ext cx="12979400" cy="27157363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FAE53372-6B35-4546-BBDC-C67734A904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5213013" y="11395075"/>
            <a:ext cx="12980987" cy="27157363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11E6D597-DA6F-44E8-89A5-BC7D3AC5A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060FE-C7B7-4266-BCB6-96A31C18DB18}" type="datetimeFigureOut">
              <a:rPr lang="ko-KR" altLang="en-US" smtClean="0"/>
              <a:t>2026. 4. 24.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3897F6CB-778B-4FA6-9F70-229EA4F5E2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D5B2C016-57AB-418A-A772-C9EC6BCFE9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5A647-EFC2-4F26-9D30-51BA8FE7F1F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856850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2AFC194-E94F-4959-90B0-4945E53621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5975" y="2279650"/>
            <a:ext cx="26111200" cy="82724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1A06E831-4128-47A3-86F5-7A5843964A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085975" y="10493375"/>
            <a:ext cx="12807950" cy="514191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0C4007DE-8C99-4807-B05A-3ABF9CE741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085975" y="15635288"/>
            <a:ext cx="12807950" cy="22996525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D184C7CD-EC2E-402F-8B3F-1538D0C528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15327313" y="10493375"/>
            <a:ext cx="12869862" cy="514191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1DCA60DE-CF42-47AF-9FA8-8E11C93AFC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15327313" y="15635288"/>
            <a:ext cx="12869862" cy="22996525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17D2D1A6-A866-4D55-B0E1-5418A6953C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060FE-C7B7-4266-BCB6-96A31C18DB18}" type="datetimeFigureOut">
              <a:rPr lang="ko-KR" altLang="en-US" smtClean="0"/>
              <a:t>2026. 4. 24.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E80AF8D5-C67F-4ABC-9194-19AD74664B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EC6606EA-FC00-4D19-834A-942CA98A0D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5A647-EFC2-4F26-9D30-51BA8FE7F1F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144094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052651E-74BB-484C-A330-FB3AB1427A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C61CCF4C-62C7-40E7-A30A-0939D6659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060FE-C7B7-4266-BCB6-96A31C18DB18}" type="datetimeFigureOut">
              <a:rPr lang="ko-KR" altLang="en-US" smtClean="0"/>
              <a:t>2026. 4. 24.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ED50D5BA-D25D-4C35-AA47-FA3FC2487C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9C51F752-3D28-4D1A-B27E-79A141D9C4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5A647-EFC2-4F26-9D30-51BA8FE7F1F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289933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85AB8C19-A9CA-439C-82EA-071E9B6F16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060FE-C7B7-4266-BCB6-96A31C18DB18}" type="datetimeFigureOut">
              <a:rPr lang="ko-KR" altLang="en-US" smtClean="0"/>
              <a:t>2026. 4. 24.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A71029A3-E360-47BA-BC21-0DF6540448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F60F7F38-BF87-4D51-8D19-90709932C8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5A647-EFC2-4F26-9D30-51BA8FE7F1F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4416679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E361E73-5DD4-495D-BF46-47336D724C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5975" y="2854325"/>
            <a:ext cx="9764713" cy="998696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D9940711-59C8-4004-9944-47225498A7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71450" y="6162675"/>
            <a:ext cx="15325725" cy="3041808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AAE9F907-2618-4720-B502-5B380B0043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085975" y="12841288"/>
            <a:ext cx="9764713" cy="237902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61C11D1B-BDC5-4251-A76F-E2E5448E88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060FE-C7B7-4266-BCB6-96A31C18DB18}" type="datetimeFigureOut">
              <a:rPr lang="ko-KR" altLang="en-US" smtClean="0"/>
              <a:t>2026. 4. 24.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55AC551B-BA06-4FF3-95B3-A5F40C6093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E9BC3978-E5D9-4746-96E3-35F4A90B4B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5A647-EFC2-4F26-9D30-51BA8FE7F1F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177833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65A3B-7A68-409E-AE0A-1C5C94DA30B8}" type="datetimeFigureOut">
              <a:rPr lang="ko-KR" altLang="en-US" smtClean="0"/>
              <a:t>2026. 4. 24.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FC95F-9F4B-4FB8-BE1B-2364C684CA6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6188025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56E52AD-4BA5-4C47-B72E-D2C4196EE6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5975" y="2854325"/>
            <a:ext cx="9764713" cy="998696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04A557B7-1D5E-473A-A029-ADDCDCC6CDF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12871450" y="6162675"/>
            <a:ext cx="15325725" cy="3041808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049618EC-29DB-4EC6-914A-0647CD004F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085975" y="12841288"/>
            <a:ext cx="9764713" cy="237902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EF7CCCD2-0064-45A8-9912-54A7AAEFCE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060FE-C7B7-4266-BCB6-96A31C18DB18}" type="datetimeFigureOut">
              <a:rPr lang="ko-KR" altLang="en-US" smtClean="0"/>
              <a:t>2026. 4. 24.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CCB8BCB7-D0BD-43FC-8302-C38583216F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BA6A76C7-8EFB-44DA-AC95-C40EC6B7B8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5A647-EFC2-4F26-9D30-51BA8FE7F1F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5026572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A707432-7454-4EAF-9DA3-BCAFB6BD92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62ACC47F-D891-419C-AF80-9019F38097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41C0E0D-D233-40F1-A0A0-352CD7B13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060FE-C7B7-4266-BCB6-96A31C18DB18}" type="datetimeFigureOut">
              <a:rPr lang="ko-KR" altLang="en-US" smtClean="0"/>
              <a:t>2026. 4. 24.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04980D44-CE83-4FC8-9D81-EFB01AC222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FA7A8DB-FEA6-4F44-B680-572DEBC7F1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5A647-EFC2-4F26-9D30-51BA8FE7F1F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17632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6602FC46-D0B7-4D80-BB34-215503495EF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21666200" y="2279650"/>
            <a:ext cx="6527800" cy="3627278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D05905FB-2068-403A-A6AD-8171024885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2081213" y="2279650"/>
            <a:ext cx="19432587" cy="3627278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258EAC6-5EE6-4FE4-A574-9D82E5B9FD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060FE-C7B7-4266-BCB6-96A31C18DB18}" type="datetimeFigureOut">
              <a:rPr lang="ko-KR" altLang="en-US" smtClean="0"/>
              <a:t>2026. 4. 24.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212CC18C-6E81-4D0B-9A5F-0741B72ACC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D421F1A-8C8F-476C-A27D-B98F972C5D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5A647-EFC2-4F26-9D30-51BA8FE7F1F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4259537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E873F63-30D8-4908-B1B0-0BC1A46E15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D5233350-BE32-45AC-8763-C12EB16FFC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060FE-C7B7-4266-BCB6-96A31C18DB18}" type="datetimeFigureOut">
              <a:rPr lang="ko-KR" altLang="en-US" smtClean="0"/>
              <a:t>2026. 4. 24.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BE689161-B8EE-450E-86A1-A3BE27772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EEEC98B-8DC5-4759-87CF-227F88C151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5A647-EFC2-4F26-9D30-51BA8FE7F1F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325051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5654" y="10671229"/>
            <a:ext cx="26112371" cy="17805173"/>
          </a:xfrm>
        </p:spPr>
        <p:txBody>
          <a:bodyPr anchor="b"/>
          <a:lstStyle>
            <a:lvl1pPr>
              <a:defRPr sz="19865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65654" y="28644846"/>
            <a:ext cx="26112371" cy="9363320"/>
          </a:xfrm>
        </p:spPr>
        <p:txBody>
          <a:bodyPr/>
          <a:lstStyle>
            <a:lvl1pPr marL="0" indent="0">
              <a:buNone/>
              <a:defRPr sz="7946">
                <a:solidFill>
                  <a:schemeClr val="tx1"/>
                </a:solidFill>
              </a:defRPr>
            </a:lvl1pPr>
            <a:lvl2pPr marL="1513743" indent="0">
              <a:buNone/>
              <a:defRPr sz="6622">
                <a:solidFill>
                  <a:schemeClr val="tx1">
                    <a:tint val="75000"/>
                  </a:schemeClr>
                </a:solidFill>
              </a:defRPr>
            </a:lvl2pPr>
            <a:lvl3pPr marL="3027487" indent="0">
              <a:buNone/>
              <a:defRPr sz="5960">
                <a:solidFill>
                  <a:schemeClr val="tx1">
                    <a:tint val="75000"/>
                  </a:schemeClr>
                </a:solidFill>
              </a:defRPr>
            </a:lvl3pPr>
            <a:lvl4pPr marL="4541230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4pPr>
            <a:lvl5pPr marL="6054974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5pPr>
            <a:lvl6pPr marL="7568717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6pPr>
            <a:lvl7pPr marL="9082461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7pPr>
            <a:lvl8pPr marL="10596204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8pPr>
            <a:lvl9pPr marL="12109948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65A3B-7A68-409E-AE0A-1C5C94DA30B8}" type="datetimeFigureOut">
              <a:rPr lang="ko-KR" altLang="en-US" smtClean="0"/>
              <a:t>2026. 4. 24.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FC95F-9F4B-4FB8-BE1B-2364C684CA6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758716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81421" y="11394520"/>
            <a:ext cx="12866966" cy="27158594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26826" y="11394520"/>
            <a:ext cx="12866966" cy="27158594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65A3B-7A68-409E-AE0A-1C5C94DA30B8}" type="datetimeFigureOut">
              <a:rPr lang="ko-KR" altLang="en-US" smtClean="0"/>
              <a:t>2026. 4. 24.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FC95F-9F4B-4FB8-BE1B-2364C684CA6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863464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278913"/>
            <a:ext cx="26112371" cy="8273416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5368" y="10492870"/>
            <a:ext cx="12807832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85368" y="15635264"/>
            <a:ext cx="12807832" cy="22997117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26828" y="10492870"/>
            <a:ext cx="12870909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26828" y="15635264"/>
            <a:ext cx="12870909" cy="22997117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65A3B-7A68-409E-AE0A-1C5C94DA30B8}" type="datetimeFigureOut">
              <a:rPr lang="ko-KR" altLang="en-US" smtClean="0"/>
              <a:t>2026. 4. 24.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FC95F-9F4B-4FB8-BE1B-2364C684CA6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515452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65A3B-7A68-409E-AE0A-1C5C94DA30B8}" type="datetimeFigureOut">
              <a:rPr lang="ko-KR" altLang="en-US" smtClean="0"/>
              <a:t>2026. 4. 24.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FC95F-9F4B-4FB8-BE1B-2364C684CA6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741187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65A3B-7A68-409E-AE0A-1C5C94DA30B8}" type="datetimeFigureOut">
              <a:rPr lang="ko-KR" altLang="en-US" smtClean="0"/>
              <a:t>2026. 4. 24.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FC95F-9F4B-4FB8-BE1B-2364C684CA6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513696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0909" y="6162959"/>
            <a:ext cx="15326827" cy="30418415"/>
          </a:xfrm>
        </p:spPr>
        <p:txBody>
          <a:bodyPr/>
          <a:lstStyle>
            <a:lvl1pPr>
              <a:defRPr sz="10595"/>
            </a:lvl1pPr>
            <a:lvl2pPr>
              <a:defRPr sz="9271"/>
            </a:lvl2pPr>
            <a:lvl3pPr>
              <a:defRPr sz="7946"/>
            </a:lvl3pPr>
            <a:lvl4pPr>
              <a:defRPr sz="6622"/>
            </a:lvl4pPr>
            <a:lvl5pPr>
              <a:defRPr sz="6622"/>
            </a:lvl5pPr>
            <a:lvl6pPr>
              <a:defRPr sz="6622"/>
            </a:lvl6pPr>
            <a:lvl7pPr>
              <a:defRPr sz="6622"/>
            </a:lvl7pPr>
            <a:lvl8pPr>
              <a:defRPr sz="6622"/>
            </a:lvl8pPr>
            <a:lvl9pPr>
              <a:defRPr sz="6622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65A3B-7A68-409E-AE0A-1C5C94DA30B8}" type="datetimeFigureOut">
              <a:rPr lang="ko-KR" altLang="en-US" smtClean="0"/>
              <a:t>2026. 4. 24.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FC95F-9F4B-4FB8-BE1B-2364C684CA6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417046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70909" y="6162959"/>
            <a:ext cx="15326827" cy="30418415"/>
          </a:xfrm>
        </p:spPr>
        <p:txBody>
          <a:bodyPr anchor="t"/>
          <a:lstStyle>
            <a:lvl1pPr marL="0" indent="0">
              <a:buNone/>
              <a:defRPr sz="10595"/>
            </a:lvl1pPr>
            <a:lvl2pPr marL="1513743" indent="0">
              <a:buNone/>
              <a:defRPr sz="9271"/>
            </a:lvl2pPr>
            <a:lvl3pPr marL="3027487" indent="0">
              <a:buNone/>
              <a:defRPr sz="7946"/>
            </a:lvl3pPr>
            <a:lvl4pPr marL="4541230" indent="0">
              <a:buNone/>
              <a:defRPr sz="6622"/>
            </a:lvl4pPr>
            <a:lvl5pPr marL="6054974" indent="0">
              <a:buNone/>
              <a:defRPr sz="6622"/>
            </a:lvl5pPr>
            <a:lvl6pPr marL="7568717" indent="0">
              <a:buNone/>
              <a:defRPr sz="6622"/>
            </a:lvl6pPr>
            <a:lvl7pPr marL="9082461" indent="0">
              <a:buNone/>
              <a:defRPr sz="6622"/>
            </a:lvl7pPr>
            <a:lvl8pPr marL="10596204" indent="0">
              <a:buNone/>
              <a:defRPr sz="6622"/>
            </a:lvl8pPr>
            <a:lvl9pPr marL="12109948" indent="0">
              <a:buNone/>
              <a:defRPr sz="6622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65A3B-7A68-409E-AE0A-1C5C94DA30B8}" type="datetimeFigureOut">
              <a:rPr lang="ko-KR" altLang="en-US" smtClean="0"/>
              <a:t>2026. 4. 24.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FC95F-9F4B-4FB8-BE1B-2364C684CA6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455547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81421" y="2278913"/>
            <a:ext cx="26112371" cy="82734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1421" y="11394520"/>
            <a:ext cx="26112371" cy="271585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81421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965A3B-7A68-409E-AE0A-1C5C94DA30B8}" type="datetimeFigureOut">
              <a:rPr lang="ko-KR" altLang="en-US" smtClean="0"/>
              <a:t>2026. 4. 24.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28665" y="39672756"/>
            <a:ext cx="10217884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381869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9FC95F-9F4B-4FB8-BE1B-2364C684CA6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90378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3027487" rtl="0" eaLnBrk="1" latinLnBrk="1" hangingPunct="1">
        <a:lnSpc>
          <a:spcPct val="90000"/>
        </a:lnSpc>
        <a:spcBef>
          <a:spcPct val="0"/>
        </a:spcBef>
        <a:buNone/>
        <a:defRPr sz="1456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56872" indent="-756872" algn="l" defTabSz="3027487" rtl="0" eaLnBrk="1" latinLnBrk="1" hangingPunct="1">
        <a:lnSpc>
          <a:spcPct val="90000"/>
        </a:lnSpc>
        <a:spcBef>
          <a:spcPts val="3311"/>
        </a:spcBef>
        <a:buFont typeface="Arial" panose="020B0604020202020204" pitchFamily="34" charset="0"/>
        <a:buChar char="•"/>
        <a:defRPr sz="9271" kern="1200">
          <a:solidFill>
            <a:schemeClr val="tx1"/>
          </a:solidFill>
          <a:latin typeface="+mn-lt"/>
          <a:ea typeface="+mn-ea"/>
          <a:cs typeface="+mn-cs"/>
        </a:defRPr>
      </a:lvl1pPr>
      <a:lvl2pPr marL="2270615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7946" kern="1200">
          <a:solidFill>
            <a:schemeClr val="tx1"/>
          </a:solidFill>
          <a:latin typeface="+mn-lt"/>
          <a:ea typeface="+mn-ea"/>
          <a:cs typeface="+mn-cs"/>
        </a:defRPr>
      </a:lvl2pPr>
      <a:lvl3pPr marL="3784359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6622" kern="1200">
          <a:solidFill>
            <a:schemeClr val="tx1"/>
          </a:solidFill>
          <a:latin typeface="+mn-lt"/>
          <a:ea typeface="+mn-ea"/>
          <a:cs typeface="+mn-cs"/>
        </a:defRPr>
      </a:lvl3pPr>
      <a:lvl4pPr marL="5298102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811846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8325589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839333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1353076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866820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1pPr>
      <a:lvl2pPr marL="1513743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2pPr>
      <a:lvl3pPr marL="3027487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3pPr>
      <a:lvl4pPr marL="4541230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054974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7568717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082461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0596204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109948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0206CC58-7FE5-4DA9-A4B9-DBA103136A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1213" y="2279650"/>
            <a:ext cx="26112787" cy="82724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0E42740-7859-40CB-9B0E-73127D8E4F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081213" y="11395075"/>
            <a:ext cx="26112787" cy="27157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31EAB75-E5D5-4004-B83F-47390B81F4E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081213" y="39673213"/>
            <a:ext cx="6811962" cy="22780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2060FE-C7B7-4266-BCB6-96A31C18DB18}" type="datetimeFigureOut">
              <a:rPr lang="ko-KR" altLang="en-US" smtClean="0"/>
              <a:t>2026. 4. 24.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BA3DA9EE-DD15-49C4-8261-FC0A951E89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028238" y="39673213"/>
            <a:ext cx="10218737" cy="22780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152CA66-D44E-4258-B0AE-BD8081C96F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382038" y="39673213"/>
            <a:ext cx="6811962" cy="22780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B5A647-EFC2-4F26-9D30-51BA8FE7F1F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341621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" y="2581"/>
            <a:ext cx="30275211" cy="42798610"/>
          </a:xfrm>
          <a:prstGeom prst="rect">
            <a:avLst/>
          </a:prstGeom>
        </p:spPr>
      </p:pic>
      <p:sp>
        <p:nvSpPr>
          <p:cNvPr id="61" name="사각형: 둥근 모서리 3">
            <a:extLst>
              <a:ext uri="{FF2B5EF4-FFF2-40B4-BE49-F238E27FC236}">
                <a16:creationId xmlns:a16="http://schemas.microsoft.com/office/drawing/2014/main" id="{E8EFA13A-CC8B-7CD2-3818-337DCF8CE6C9}"/>
              </a:ext>
            </a:extLst>
          </p:cNvPr>
          <p:cNvSpPr/>
          <p:nvPr/>
        </p:nvSpPr>
        <p:spPr>
          <a:xfrm>
            <a:off x="15269815" y="26782438"/>
            <a:ext cx="14633693" cy="13979173"/>
          </a:xfrm>
          <a:prstGeom prst="roundRect">
            <a:avLst>
              <a:gd name="adj" fmla="val 1161"/>
            </a:avLst>
          </a:prstGeom>
          <a:solidFill>
            <a:srgbClr val="DAE9F6"/>
          </a:solidFill>
          <a:ln>
            <a:noFill/>
          </a:ln>
          <a:effectLst>
            <a:outerShdw dist="1016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2" name="사각형: 둥근 모서리 3">
            <a:extLst>
              <a:ext uri="{FF2B5EF4-FFF2-40B4-BE49-F238E27FC236}">
                <a16:creationId xmlns:a16="http://schemas.microsoft.com/office/drawing/2014/main" id="{0B1CE4AF-55B1-77A8-3E0C-3FBD719EADA5}"/>
              </a:ext>
            </a:extLst>
          </p:cNvPr>
          <p:cNvSpPr/>
          <p:nvPr/>
        </p:nvSpPr>
        <p:spPr>
          <a:xfrm>
            <a:off x="305318" y="22179929"/>
            <a:ext cx="14633693" cy="18581682"/>
          </a:xfrm>
          <a:prstGeom prst="roundRect">
            <a:avLst>
              <a:gd name="adj" fmla="val 1161"/>
            </a:avLst>
          </a:prstGeom>
          <a:solidFill>
            <a:srgbClr val="DAE9F6"/>
          </a:solidFill>
          <a:ln>
            <a:noFill/>
          </a:ln>
          <a:effectLst>
            <a:outerShdw dist="1016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" name="모서리가 둥근 직사각형 17">
            <a:extLst>
              <a:ext uri="{FF2B5EF4-FFF2-40B4-BE49-F238E27FC236}">
                <a16:creationId xmlns:a16="http://schemas.microsoft.com/office/drawing/2014/main" id="{94A046FB-3501-FE14-F81F-F7884984F02B}"/>
              </a:ext>
            </a:extLst>
          </p:cNvPr>
          <p:cNvSpPr/>
          <p:nvPr/>
        </p:nvSpPr>
        <p:spPr>
          <a:xfrm>
            <a:off x="-43983" y="3505193"/>
            <a:ext cx="30171438" cy="4049498"/>
          </a:xfrm>
          <a:prstGeom prst="roundRect">
            <a:avLst/>
          </a:prstGeom>
          <a:noFill/>
          <a:ln w="12700" cap="flat" cmpd="sng" algn="ctr">
            <a:noFill/>
            <a:prstDash val="dash"/>
            <a:miter lim="800000"/>
          </a:ln>
          <a:effectLst/>
        </p:spPr>
        <p:txBody>
          <a:bodyPr lIns="0" tIns="0" rIns="0" bIns="0" rtlCol="0" anchor="ctr"/>
          <a:lstStyle/>
          <a:p>
            <a:pPr algn="ctr"/>
            <a:r>
              <a:rPr lang="en-US" altLang="ko-KR" sz="6000" b="1" dirty="0">
                <a:solidFill>
                  <a:srgbClr val="1F2D3D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A 28nm 64Kb Exponent-MAX-Pruning based Floating-Point </a:t>
            </a:r>
            <a:r>
              <a:rPr lang="en-US" altLang="ko-KR" sz="6000" b="1" dirty="0" err="1">
                <a:solidFill>
                  <a:srgbClr val="1F2D3D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eDRAM</a:t>
            </a:r>
            <a:r>
              <a:rPr lang="en-US" altLang="ko-KR" sz="6000" b="1" dirty="0">
                <a:solidFill>
                  <a:srgbClr val="1F2D3D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 CIM Macro</a:t>
            </a:r>
            <a:endParaRPr lang="en-US" altLang="ko-KR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altLang="ko-KR" sz="6000" b="1" dirty="0">
                <a:solidFill>
                  <a:srgbClr val="1F2D3D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with Vertically-Aligned-Accumulation</a:t>
            </a:r>
            <a:endParaRPr lang="en-US" altLang="ko-KR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altLang="ko-KR" sz="5600" kern="100" dirty="0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Ung-Bin Oh</a:t>
            </a:r>
            <a:r>
              <a:rPr lang="en-US" altLang="ko-KR" sz="5600" kern="100" baseline="30000" dirty="0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1</a:t>
            </a:r>
            <a:r>
              <a:rPr lang="en-US" altLang="ko-KR" sz="56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, Dong-Gyun Ha</a:t>
            </a:r>
            <a:r>
              <a:rPr lang="en-US" altLang="ko-KR" sz="5600" kern="100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2</a:t>
            </a:r>
            <a:r>
              <a:rPr lang="en-US" altLang="ko-KR" sz="5600" kern="100" dirty="0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,</a:t>
            </a:r>
            <a:r>
              <a:rPr lang="ko-KR" altLang="en-US" sz="5600" kern="100" dirty="0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5600" kern="100" dirty="0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Dohan Kim</a:t>
            </a:r>
            <a:r>
              <a:rPr lang="en-US" altLang="ko-KR" sz="5600" kern="100" baseline="30000" dirty="0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1</a:t>
            </a:r>
            <a:r>
              <a:rPr lang="en-US" altLang="ko-KR" sz="56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en-US" altLang="ko-KR" sz="5600" kern="100" dirty="0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Hoyeon Jang</a:t>
            </a:r>
            <a:r>
              <a:rPr lang="en-US" altLang="ko-KR" sz="5600" kern="100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1</a:t>
            </a:r>
            <a:r>
              <a:rPr lang="en-US" altLang="ko-KR" sz="56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, and Seong-Ook Jung</a:t>
            </a:r>
            <a:r>
              <a:rPr lang="en-US" altLang="ko-KR" sz="5600" kern="100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1</a:t>
            </a:r>
            <a:r>
              <a:rPr lang="en-US" altLang="ko-KR" sz="5600" kern="100" dirty="0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 </a:t>
            </a:r>
          </a:p>
          <a:p>
            <a:pPr algn="ctr"/>
            <a:r>
              <a:rPr lang="en-US" altLang="ko-KR" sz="5600" i="1" kern="0" baseline="30000" dirty="0">
                <a:effectLst/>
                <a:latin typeface="Times New Roman" panose="02020603050405020304" pitchFamily="18" charset="0"/>
                <a:ea typeface="jmhvci"/>
                <a:cs typeface="Times New Roman" panose="02020603050405020304" pitchFamily="18" charset="0"/>
              </a:rPr>
              <a:t>1</a:t>
            </a:r>
            <a:r>
              <a:rPr lang="en-US" altLang="ko-KR" sz="5600" i="1" kern="0" dirty="0">
                <a:effectLst/>
                <a:latin typeface="Times New Roman" panose="02020603050405020304" pitchFamily="18" charset="0"/>
                <a:ea typeface="jmhvci"/>
                <a:cs typeface="Times New Roman" panose="02020603050405020304" pitchFamily="18" charset="0"/>
              </a:rPr>
              <a:t>Yonsei </a:t>
            </a:r>
            <a:r>
              <a:rPr lang="en-US" altLang="ko-KR" sz="5600" i="1" kern="0" dirty="0" err="1">
                <a:effectLst/>
                <a:latin typeface="Times New Roman" panose="02020603050405020304" pitchFamily="18" charset="0"/>
                <a:ea typeface="jmhvci"/>
                <a:cs typeface="Times New Roman" panose="02020603050405020304" pitchFamily="18" charset="0"/>
              </a:rPr>
              <a:t>University,Seoul</a:t>
            </a:r>
            <a:r>
              <a:rPr lang="en-US" altLang="ko-KR" sz="5600" i="1" kern="0" dirty="0">
                <a:effectLst/>
                <a:latin typeface="Times New Roman" panose="02020603050405020304" pitchFamily="18" charset="0"/>
                <a:ea typeface="jmhvci"/>
                <a:cs typeface="Times New Roman" panose="02020603050405020304" pitchFamily="18" charset="0"/>
              </a:rPr>
              <a:t>, Korea, </a:t>
            </a:r>
            <a:r>
              <a:rPr lang="en-US" altLang="ko-KR" sz="5600" i="1" kern="0" baseline="30000" dirty="0">
                <a:latin typeface="Times New Roman" panose="02020603050405020304" pitchFamily="18" charset="0"/>
                <a:ea typeface="jmhvci"/>
                <a:cs typeface="Times New Roman" panose="02020603050405020304" pitchFamily="18" charset="0"/>
              </a:rPr>
              <a:t>2</a:t>
            </a:r>
            <a:r>
              <a:rPr lang="en" altLang="ko-KR" sz="5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Samsung Electronics, </a:t>
            </a:r>
            <a:r>
              <a:rPr lang="en" altLang="ko-KR" sz="5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Hwaseong</a:t>
            </a:r>
            <a:r>
              <a:rPr lang="en" altLang="ko-KR" sz="5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Korea</a:t>
            </a:r>
            <a:endParaRPr lang="ko-KR" altLang="ko-KR" sz="5600" i="1" kern="100" dirty="0">
              <a:effectLst/>
              <a:latin typeface="Times New Roman" panose="020206030504050203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3" name="사각형: 둥근 모서리 3">
            <a:extLst>
              <a:ext uri="{FF2B5EF4-FFF2-40B4-BE49-F238E27FC236}">
                <a16:creationId xmlns:a16="http://schemas.microsoft.com/office/drawing/2014/main" id="{35C6F28C-93F8-80B0-0057-CE985A751430}"/>
              </a:ext>
            </a:extLst>
          </p:cNvPr>
          <p:cNvSpPr/>
          <p:nvPr/>
        </p:nvSpPr>
        <p:spPr>
          <a:xfrm>
            <a:off x="305318" y="8245973"/>
            <a:ext cx="14633693" cy="13242674"/>
          </a:xfrm>
          <a:prstGeom prst="roundRect">
            <a:avLst>
              <a:gd name="adj" fmla="val 1161"/>
            </a:avLst>
          </a:prstGeom>
          <a:solidFill>
            <a:srgbClr val="DAE9F6"/>
          </a:solidFill>
          <a:ln>
            <a:noFill/>
          </a:ln>
          <a:effectLst>
            <a:outerShdw dist="1016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모서리가 둥근 직사각형 18">
            <a:extLst>
              <a:ext uri="{FF2B5EF4-FFF2-40B4-BE49-F238E27FC236}">
                <a16:creationId xmlns:a16="http://schemas.microsoft.com/office/drawing/2014/main" id="{6740C8CF-D3D0-4CC6-C902-97C397455867}"/>
              </a:ext>
            </a:extLst>
          </p:cNvPr>
          <p:cNvSpPr/>
          <p:nvPr/>
        </p:nvSpPr>
        <p:spPr>
          <a:xfrm>
            <a:off x="569278" y="7815027"/>
            <a:ext cx="4290909" cy="783193"/>
          </a:xfrm>
          <a:prstGeom prst="roundRect">
            <a:avLst/>
          </a:prstGeom>
          <a:solidFill>
            <a:srgbClr val="0070C0"/>
          </a:solidFill>
          <a:ln w="12700" cap="flat" cmpd="sng" algn="ctr">
            <a:solidFill>
              <a:schemeClr val="accent1">
                <a:lumMod val="50000"/>
              </a:schemeClr>
            </a:solidFill>
            <a:prstDash val="dash"/>
            <a:miter lim="800000"/>
          </a:ln>
          <a:effectLst/>
        </p:spPr>
        <p:txBody>
          <a:bodyPr wrap="square" rtlCol="0" anchor="ctr">
            <a:spAutoFit/>
          </a:bodyPr>
          <a:lstStyle/>
          <a:p>
            <a:pPr marL="0" marR="0" lvl="0" indent="0" algn="ctr" defTabSz="350773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4000" b="1" kern="0" dirty="0">
                <a:ln w="28575">
                  <a:noFill/>
                  <a:prstDash val="dash"/>
                </a:ln>
                <a:solidFill>
                  <a:schemeClr val="bg1"/>
                </a:solidFill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1. Introduction</a:t>
            </a:r>
            <a:endParaRPr kumimoji="0" lang="ko-KR" altLang="en-US" sz="4000" b="1" i="0" u="none" strike="noStrike" kern="0" cap="none" spc="0" normalizeH="0" baseline="0" noProof="0" dirty="0">
              <a:ln w="28575">
                <a:noFill/>
                <a:prstDash val="dash"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6" name="모서리가 둥근 직사각형 19">
            <a:extLst>
              <a:ext uri="{FF2B5EF4-FFF2-40B4-BE49-F238E27FC236}">
                <a16:creationId xmlns:a16="http://schemas.microsoft.com/office/drawing/2014/main" id="{AAE4A220-EE74-01C7-3C22-1D1D03ADA2DA}"/>
              </a:ext>
            </a:extLst>
          </p:cNvPr>
          <p:cNvSpPr/>
          <p:nvPr/>
        </p:nvSpPr>
        <p:spPr>
          <a:xfrm>
            <a:off x="405588" y="8413446"/>
            <a:ext cx="14228243" cy="8261587"/>
          </a:xfrm>
          <a:prstGeom prst="roundRect">
            <a:avLst>
              <a:gd name="adj" fmla="val 6284"/>
            </a:avLst>
          </a:prstGeom>
          <a:noFill/>
          <a:ln w="12700" cap="flat" cmpd="sng" algn="ctr">
            <a:noFill/>
            <a:prstDash val="dash"/>
            <a:miter lim="800000"/>
          </a:ln>
          <a:effectLst/>
        </p:spPr>
        <p:txBody>
          <a:bodyPr rtlCol="0" anchor="ctr">
            <a:normAutofit/>
          </a:bodyPr>
          <a:lstStyle/>
          <a:p>
            <a:pPr marL="685800" lvl="0" indent="-685800" algn="just" defTabSz="3507730" latinLnBrk="1">
              <a:buFont typeface="Wingdings" pitchFamily="2" charset="2"/>
              <a:buChar char="§"/>
              <a:defRPr/>
            </a:pPr>
            <a:r>
              <a:rPr lang="en" altLang="ko-KR" sz="3600" dirty="0">
                <a:latin typeface="+mj-ea"/>
                <a:ea typeface="+mj-ea"/>
              </a:rPr>
              <a:t>Image classification </a:t>
            </a:r>
            <a:r>
              <a:rPr lang="ko-KR" altLang="en-US" sz="3600" dirty="0">
                <a:latin typeface="+mj-ea"/>
                <a:ea typeface="+mj-ea"/>
              </a:rPr>
              <a:t>같은 단순한 </a:t>
            </a:r>
            <a:r>
              <a:rPr lang="en" altLang="ko-KR" sz="3600" dirty="0">
                <a:latin typeface="+mj-ea"/>
                <a:ea typeface="+mj-ea"/>
              </a:rPr>
              <a:t>AI task</a:t>
            </a:r>
            <a:r>
              <a:rPr lang="ko-KR" altLang="en-US" sz="3600" dirty="0">
                <a:latin typeface="+mj-ea"/>
                <a:ea typeface="+mj-ea"/>
              </a:rPr>
              <a:t>에서는 </a:t>
            </a:r>
            <a:r>
              <a:rPr lang="en" altLang="ko-KR" sz="3600" dirty="0">
                <a:latin typeface="+mj-ea"/>
                <a:ea typeface="+mj-ea"/>
              </a:rPr>
              <a:t>INT </a:t>
            </a:r>
            <a:r>
              <a:rPr lang="ko-KR" altLang="en-US" sz="3600" dirty="0">
                <a:latin typeface="+mj-ea"/>
                <a:ea typeface="+mj-ea"/>
              </a:rPr>
              <a:t>기반 </a:t>
            </a:r>
            <a:r>
              <a:rPr lang="en" altLang="ko-KR" sz="3600" dirty="0">
                <a:latin typeface="+mj-ea"/>
                <a:ea typeface="+mj-ea"/>
              </a:rPr>
              <a:t>SRAM CIM</a:t>
            </a:r>
            <a:r>
              <a:rPr lang="ko-KR" altLang="en-US" sz="3600" dirty="0">
                <a:latin typeface="+mj-ea"/>
                <a:ea typeface="+mj-ea"/>
              </a:rPr>
              <a:t>이 높은 </a:t>
            </a:r>
            <a:r>
              <a:rPr lang="en" altLang="ko-KR" sz="3600" dirty="0">
                <a:latin typeface="+mj-ea"/>
                <a:ea typeface="+mj-ea"/>
              </a:rPr>
              <a:t>area &amp; energy efficiency</a:t>
            </a:r>
            <a:r>
              <a:rPr lang="ko-KR" altLang="en-US" sz="3600" dirty="0" err="1">
                <a:latin typeface="+mj-ea"/>
                <a:ea typeface="+mj-ea"/>
              </a:rPr>
              <a:t>를</a:t>
            </a:r>
            <a:r>
              <a:rPr lang="ko-KR" altLang="en-US" sz="3600" dirty="0">
                <a:latin typeface="+mj-ea"/>
                <a:ea typeface="+mj-ea"/>
              </a:rPr>
              <a:t> 보여주었으나</a:t>
            </a:r>
            <a:r>
              <a:rPr lang="en-US" altLang="ko-KR" sz="3600" dirty="0">
                <a:latin typeface="+mj-ea"/>
                <a:ea typeface="+mj-ea"/>
              </a:rPr>
              <a:t>, </a:t>
            </a:r>
            <a:r>
              <a:rPr lang="en" altLang="ko-KR" sz="3600" dirty="0">
                <a:latin typeface="+mj-ea"/>
                <a:ea typeface="+mj-ea"/>
              </a:rPr>
              <a:t>Transformer </a:t>
            </a:r>
            <a:r>
              <a:rPr lang="ko-KR" altLang="en-US" sz="3600" dirty="0">
                <a:latin typeface="+mj-ea"/>
                <a:ea typeface="+mj-ea"/>
              </a:rPr>
              <a:t>기반의 </a:t>
            </a:r>
            <a:r>
              <a:rPr lang="en" altLang="ko-KR" sz="3600" dirty="0">
                <a:latin typeface="+mj-ea"/>
                <a:ea typeface="+mj-ea"/>
              </a:rPr>
              <a:t>LLM </a:t>
            </a:r>
            <a:r>
              <a:rPr lang="ko-KR" altLang="en-US" sz="3600" dirty="0">
                <a:latin typeface="+mj-ea"/>
                <a:ea typeface="+mj-ea"/>
              </a:rPr>
              <a:t>같은 복잡한 </a:t>
            </a:r>
            <a:r>
              <a:rPr lang="en" altLang="ko-KR" sz="3600" dirty="0">
                <a:latin typeface="+mj-ea"/>
                <a:ea typeface="+mj-ea"/>
              </a:rPr>
              <a:t>AI workload</a:t>
            </a:r>
            <a:r>
              <a:rPr lang="ko-KR" altLang="en-US" sz="3600" dirty="0">
                <a:latin typeface="+mj-ea"/>
                <a:ea typeface="+mj-ea"/>
              </a:rPr>
              <a:t>는 넓은 </a:t>
            </a:r>
            <a:r>
              <a:rPr lang="en" altLang="ko-KR" sz="3600" dirty="0">
                <a:latin typeface="+mj-ea"/>
                <a:ea typeface="+mj-ea"/>
              </a:rPr>
              <a:t>dynamic range</a:t>
            </a:r>
            <a:r>
              <a:rPr lang="ko-KR" altLang="en-US" sz="3600" dirty="0">
                <a:latin typeface="+mj-ea"/>
                <a:ea typeface="+mj-ea"/>
              </a:rPr>
              <a:t>와 높은 </a:t>
            </a:r>
            <a:r>
              <a:rPr lang="en" altLang="ko-KR" sz="3600" dirty="0">
                <a:latin typeface="+mj-ea"/>
                <a:ea typeface="+mj-ea"/>
              </a:rPr>
              <a:t>numerical resolution</a:t>
            </a:r>
            <a:r>
              <a:rPr lang="ko-KR" altLang="en-US" sz="3600" dirty="0">
                <a:latin typeface="+mj-ea"/>
                <a:ea typeface="+mj-ea"/>
              </a:rPr>
              <a:t>을 요구하여 </a:t>
            </a:r>
            <a:r>
              <a:rPr lang="en" altLang="ko-KR" sz="3600" b="1" dirty="0">
                <a:latin typeface="+mj-ea"/>
                <a:ea typeface="+mj-ea"/>
              </a:rPr>
              <a:t>Floating-Point (FP) CIM</a:t>
            </a:r>
            <a:r>
              <a:rPr lang="ko-KR" altLang="en-US" sz="3600" dirty="0">
                <a:latin typeface="+mj-ea"/>
                <a:ea typeface="+mj-ea"/>
              </a:rPr>
              <a:t>의 필요성이 대두됨</a:t>
            </a:r>
            <a:endParaRPr lang="en-US" altLang="ko-KR" sz="3600" dirty="0">
              <a:latin typeface="+mj-ea"/>
              <a:ea typeface="+mj-ea"/>
            </a:endParaRPr>
          </a:p>
          <a:p>
            <a:pPr marL="685800" lvl="0" indent="-685800" algn="just" defTabSz="3507730" latinLnBrk="1">
              <a:buFont typeface="Wingdings" pitchFamily="2" charset="2"/>
              <a:buChar char="§"/>
              <a:defRPr/>
            </a:pPr>
            <a:r>
              <a:rPr lang="ko-KR" altLang="en-US" sz="3600" kern="0" dirty="0">
                <a:ln w="28575">
                  <a:noFill/>
                  <a:prstDash val="dash"/>
                </a:ln>
                <a:solidFill>
                  <a:prstClr val="black"/>
                </a:solidFill>
                <a:latin typeface="+mj-ea"/>
                <a:ea typeface="+mj-ea"/>
                <a:cs typeface="Arial" panose="020B0604020202020204" pitchFamily="34" charset="0"/>
                <a:sym typeface="Wingdings" panose="05000000000000000000" pitchFamily="2" charset="2"/>
              </a:rPr>
              <a:t>그러나 </a:t>
            </a:r>
            <a:r>
              <a:rPr lang="ko-KR" altLang="en-US" sz="3600" dirty="0">
                <a:latin typeface="+mj-ea"/>
                <a:ea typeface="+mj-ea"/>
              </a:rPr>
              <a:t>기존 </a:t>
            </a:r>
            <a:r>
              <a:rPr lang="en" altLang="ko-KR" sz="3600" dirty="0">
                <a:latin typeface="+mj-ea"/>
                <a:ea typeface="+mj-ea"/>
              </a:rPr>
              <a:t>FP-CIM</a:t>
            </a:r>
            <a:r>
              <a:rPr lang="ko-KR" altLang="en-US" sz="3600" dirty="0">
                <a:latin typeface="+mj-ea"/>
                <a:ea typeface="+mj-ea"/>
              </a:rPr>
              <a:t>은 </a:t>
            </a:r>
            <a:r>
              <a:rPr lang="en" altLang="ko-KR" sz="3600" dirty="0">
                <a:latin typeface="+mj-ea"/>
                <a:ea typeface="+mj-ea"/>
              </a:rPr>
              <a:t>macro </a:t>
            </a:r>
            <a:r>
              <a:rPr lang="ko-KR" altLang="en-US" sz="3600" dirty="0">
                <a:latin typeface="+mj-ea"/>
                <a:ea typeface="+mj-ea"/>
              </a:rPr>
              <a:t>외부에서 </a:t>
            </a:r>
            <a:r>
              <a:rPr lang="en" altLang="ko-KR" sz="3600" dirty="0">
                <a:latin typeface="+mj-ea"/>
                <a:ea typeface="+mj-ea"/>
              </a:rPr>
              <a:t>weight </a:t>
            </a:r>
            <a:r>
              <a:rPr lang="ko-KR" altLang="en-US" sz="3600" dirty="0">
                <a:latin typeface="+mj-ea"/>
                <a:ea typeface="+mj-ea"/>
              </a:rPr>
              <a:t>만으로 </a:t>
            </a:r>
            <a:r>
              <a:rPr lang="en" altLang="ko-KR" sz="3600" dirty="0">
                <a:latin typeface="+mj-ea"/>
                <a:ea typeface="+mj-ea"/>
              </a:rPr>
              <a:t>pre-alignment</a:t>
            </a:r>
            <a:r>
              <a:rPr lang="ko-KR" altLang="en-US" sz="3600" dirty="0" err="1">
                <a:latin typeface="+mj-ea"/>
                <a:ea typeface="+mj-ea"/>
              </a:rPr>
              <a:t>를</a:t>
            </a:r>
            <a:r>
              <a:rPr lang="ko-KR" altLang="en-US" sz="3600" dirty="0">
                <a:latin typeface="+mj-ea"/>
                <a:ea typeface="+mj-ea"/>
              </a:rPr>
              <a:t> 수행하여 </a:t>
            </a:r>
            <a:r>
              <a:rPr lang="en" altLang="ko-KR" sz="3600" dirty="0">
                <a:latin typeface="+mj-ea"/>
                <a:ea typeface="+mj-ea"/>
              </a:rPr>
              <a:t>bit truncation </a:t>
            </a:r>
            <a:r>
              <a:rPr lang="ko-KR" altLang="en-US" sz="3600" dirty="0">
                <a:latin typeface="+mj-ea"/>
                <a:ea typeface="+mj-ea"/>
              </a:rPr>
              <a:t>및 </a:t>
            </a:r>
            <a:r>
              <a:rPr lang="en" altLang="ko-KR" sz="3600" dirty="0">
                <a:latin typeface="+mj-ea"/>
                <a:ea typeface="+mj-ea"/>
              </a:rPr>
              <a:t>vanishing weight </a:t>
            </a:r>
            <a:r>
              <a:rPr lang="ko-KR" altLang="en-US" sz="3600" dirty="0">
                <a:latin typeface="+mj-ea"/>
                <a:ea typeface="+mj-ea"/>
              </a:rPr>
              <a:t>문제가 발생함 </a:t>
            </a:r>
            <a:r>
              <a:rPr lang="en-US" altLang="ko-KR" sz="3600" kern="0" dirty="0">
                <a:ln w="28575">
                  <a:noFill/>
                  <a:prstDash val="dash"/>
                </a:ln>
                <a:solidFill>
                  <a:prstClr val="black"/>
                </a:solidFill>
                <a:latin typeface="+mj-ea"/>
                <a:ea typeface="+mj-ea"/>
                <a:cs typeface="Arial" panose="020B0604020202020204" pitchFamily="34" charset="0"/>
                <a:sym typeface="Wingdings" panose="05000000000000000000" pitchFamily="2" charset="2"/>
              </a:rPr>
              <a:t>(</a:t>
            </a:r>
            <a:r>
              <a:rPr lang="ko-KR" altLang="en-US" sz="3600" kern="0" dirty="0">
                <a:ln w="28575">
                  <a:noFill/>
                  <a:prstDash val="dash"/>
                </a:ln>
                <a:solidFill>
                  <a:prstClr val="black"/>
                </a:solidFill>
                <a:latin typeface="+mj-ea"/>
                <a:ea typeface="+mj-ea"/>
                <a:cs typeface="Arial" panose="020B0604020202020204" pitchFamily="34" charset="0"/>
                <a:sym typeface="Wingdings" panose="05000000000000000000" pitchFamily="2" charset="2"/>
              </a:rPr>
              <a:t>그림 </a:t>
            </a:r>
            <a:r>
              <a:rPr lang="en-US" altLang="ko-KR" sz="3600" kern="0" dirty="0">
                <a:ln w="28575">
                  <a:noFill/>
                  <a:prstDash val="dash"/>
                </a:ln>
                <a:solidFill>
                  <a:prstClr val="black"/>
                </a:solidFill>
                <a:latin typeface="+mj-ea"/>
                <a:ea typeface="+mj-ea"/>
                <a:cs typeface="Arial" panose="020B0604020202020204" pitchFamily="34" charset="0"/>
                <a:sym typeface="Wingdings" panose="05000000000000000000" pitchFamily="2" charset="2"/>
              </a:rPr>
              <a:t>1-1)</a:t>
            </a:r>
          </a:p>
          <a:p>
            <a:pPr marL="685800" lvl="0" indent="-685800" algn="just" defTabSz="3507730" latinLnBrk="1">
              <a:buFont typeface="Wingdings" pitchFamily="2" charset="2"/>
              <a:buChar char="§"/>
              <a:defRPr/>
            </a:pPr>
            <a:r>
              <a:rPr lang="ko-KR" altLang="en-US" sz="3600" dirty="0"/>
              <a:t>기존 </a:t>
            </a:r>
            <a:r>
              <a:rPr lang="en" altLang="ko-KR" sz="3600" dirty="0"/>
              <a:t>FP-CIM macro </a:t>
            </a:r>
            <a:r>
              <a:rPr lang="ko-KR" altLang="en-US" sz="3600" dirty="0"/>
              <a:t>들은 </a:t>
            </a:r>
            <a:r>
              <a:rPr lang="ko-KR" altLang="en-US" sz="3600" b="1" dirty="0"/>
              <a:t>낮은 </a:t>
            </a:r>
            <a:r>
              <a:rPr lang="en" altLang="ko-KR" sz="3600" b="1" dirty="0"/>
              <a:t>memory density</a:t>
            </a:r>
            <a:r>
              <a:rPr lang="ko-KR" altLang="en-US" sz="3600" dirty="0"/>
              <a:t>로 인해 </a:t>
            </a:r>
            <a:r>
              <a:rPr lang="en" altLang="ko-KR" sz="3600" dirty="0"/>
              <a:t>system level </a:t>
            </a:r>
            <a:r>
              <a:rPr lang="ko-KR" altLang="en-US" sz="3600" dirty="0"/>
              <a:t>에서 외부 메모리 접근이 증가함 </a:t>
            </a:r>
            <a:r>
              <a:rPr lang="en-US" altLang="ko-KR" sz="3600" dirty="0"/>
              <a:t>(</a:t>
            </a:r>
            <a:r>
              <a:rPr lang="ko-KR" altLang="en-US" sz="3600" dirty="0"/>
              <a:t>그림 </a:t>
            </a:r>
            <a:r>
              <a:rPr lang="en-US" altLang="ko-KR" sz="3600" dirty="0"/>
              <a:t>1-2)</a:t>
            </a:r>
          </a:p>
          <a:p>
            <a:pPr marL="685800" lvl="0" indent="-685800" algn="just" defTabSz="3507730" latinLnBrk="1">
              <a:buFont typeface="Wingdings" pitchFamily="2" charset="2"/>
              <a:buChar char="§"/>
              <a:defRPr/>
            </a:pPr>
            <a:r>
              <a:rPr lang="en" altLang="ko-KR" sz="3600" dirty="0"/>
              <a:t>Digital FP-CIM </a:t>
            </a:r>
            <a:r>
              <a:rPr lang="ko-KR" altLang="en-US" sz="3600" dirty="0" err="1"/>
              <a:t>에</a:t>
            </a:r>
            <a:r>
              <a:rPr lang="ko-KR" altLang="en-US" sz="3600" dirty="0"/>
              <a:t> 사용되는 </a:t>
            </a:r>
            <a:r>
              <a:rPr lang="en" altLang="ko-KR" sz="3600" b="1" dirty="0"/>
              <a:t>comparator-tree, adder-tree, barrel shifter</a:t>
            </a:r>
            <a:r>
              <a:rPr lang="en" altLang="ko-KR" sz="3600" dirty="0"/>
              <a:t> </a:t>
            </a:r>
            <a:r>
              <a:rPr lang="ko-KR" altLang="en-US" sz="3600" dirty="0"/>
              <a:t>등의 </a:t>
            </a:r>
            <a:r>
              <a:rPr lang="en" altLang="ko-KR" sz="3600" dirty="0"/>
              <a:t>digital logic </a:t>
            </a:r>
            <a:r>
              <a:rPr lang="ko-KR" altLang="en-US" sz="3600" dirty="0" err="1"/>
              <a:t>으로</a:t>
            </a:r>
            <a:r>
              <a:rPr lang="ko-KR" altLang="en-US" sz="3600" dirty="0"/>
              <a:t> 인해 큰 </a:t>
            </a:r>
            <a:r>
              <a:rPr lang="en" altLang="ko-KR" sz="3600" dirty="0"/>
              <a:t>area &amp; power overhead </a:t>
            </a:r>
            <a:r>
              <a:rPr lang="ko-KR" altLang="en-US" sz="3600" dirty="0"/>
              <a:t>가 발생함</a:t>
            </a:r>
            <a:r>
              <a:rPr lang="en-US" altLang="ko-KR" sz="3600" kern="0" dirty="0">
                <a:ln w="28575">
                  <a:noFill/>
                  <a:prstDash val="dash"/>
                </a:ln>
                <a:solidFill>
                  <a:prstClr val="black"/>
                </a:solidFill>
                <a:latin typeface="+mj-ea"/>
                <a:ea typeface="+mj-ea"/>
                <a:cs typeface="Arial" panose="020B0604020202020204" pitchFamily="34" charset="0"/>
                <a:sym typeface="Wingdings" panose="05000000000000000000" pitchFamily="2" charset="2"/>
              </a:rPr>
              <a:t>(</a:t>
            </a:r>
            <a:r>
              <a:rPr lang="ko-KR" altLang="en-US" sz="3600" kern="0" dirty="0">
                <a:ln w="28575">
                  <a:noFill/>
                  <a:prstDash val="dash"/>
                </a:ln>
                <a:solidFill>
                  <a:prstClr val="black"/>
                </a:solidFill>
                <a:latin typeface="+mj-ea"/>
                <a:ea typeface="+mj-ea"/>
                <a:cs typeface="Arial" panose="020B0604020202020204" pitchFamily="34" charset="0"/>
                <a:sym typeface="Wingdings" panose="05000000000000000000" pitchFamily="2" charset="2"/>
              </a:rPr>
              <a:t>그림 </a:t>
            </a:r>
            <a:r>
              <a:rPr lang="en-US" altLang="ko-KR" sz="3600" kern="0" dirty="0">
                <a:ln w="28575">
                  <a:noFill/>
                  <a:prstDash val="dash"/>
                </a:ln>
                <a:solidFill>
                  <a:prstClr val="black"/>
                </a:solidFill>
                <a:latin typeface="+mj-ea"/>
                <a:ea typeface="+mj-ea"/>
                <a:cs typeface="Arial" panose="020B0604020202020204" pitchFamily="34" charset="0"/>
                <a:sym typeface="Wingdings" panose="05000000000000000000" pitchFamily="2" charset="2"/>
              </a:rPr>
              <a:t>1-3)</a:t>
            </a:r>
          </a:p>
        </p:txBody>
      </p:sp>
      <p:sp>
        <p:nvSpPr>
          <p:cNvPr id="9" name="사각형: 둥근 모서리 36">
            <a:extLst>
              <a:ext uri="{FF2B5EF4-FFF2-40B4-BE49-F238E27FC236}">
                <a16:creationId xmlns:a16="http://schemas.microsoft.com/office/drawing/2014/main" id="{23C6744C-C994-0B74-66FC-45FEEEDC73B2}"/>
              </a:ext>
            </a:extLst>
          </p:cNvPr>
          <p:cNvSpPr/>
          <p:nvPr/>
        </p:nvSpPr>
        <p:spPr>
          <a:xfrm>
            <a:off x="470903" y="16396137"/>
            <a:ext cx="14365772" cy="4846653"/>
          </a:xfrm>
          <a:prstGeom prst="roundRect">
            <a:avLst>
              <a:gd name="adj" fmla="val 2358"/>
            </a:avLst>
          </a:prstGeom>
          <a:solidFill>
            <a:schemeClr val="bg1"/>
          </a:solidFill>
          <a:ln w="762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D262418-2F28-1931-336D-3C09873C846E}"/>
              </a:ext>
            </a:extLst>
          </p:cNvPr>
          <p:cNvSpPr txBox="1"/>
          <p:nvPr/>
        </p:nvSpPr>
        <p:spPr>
          <a:xfrm>
            <a:off x="2944818" y="20581348"/>
            <a:ext cx="18213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600" b="1" dirty="0"/>
              <a:t>그림 </a:t>
            </a:r>
            <a:r>
              <a:rPr lang="en-US" altLang="ko-KR" sz="3600" b="1" dirty="0"/>
              <a:t>1-1</a:t>
            </a:r>
            <a:endParaRPr lang="ko-KR" altLang="en-US" sz="3600" b="1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0A24BF6-A692-27FF-38A0-97B21C35B937}"/>
              </a:ext>
            </a:extLst>
          </p:cNvPr>
          <p:cNvSpPr txBox="1"/>
          <p:nvPr/>
        </p:nvSpPr>
        <p:spPr>
          <a:xfrm>
            <a:off x="8318556" y="20581348"/>
            <a:ext cx="18213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600" b="1" dirty="0"/>
              <a:t>그림 </a:t>
            </a:r>
            <a:r>
              <a:rPr lang="en-US" altLang="ko-KR" sz="3600" b="1" dirty="0"/>
              <a:t>1-2</a:t>
            </a:r>
            <a:endParaRPr lang="ko-KR" altLang="en-US" sz="3600" b="1" dirty="0"/>
          </a:p>
        </p:txBody>
      </p:sp>
      <p:sp>
        <p:nvSpPr>
          <p:cNvPr id="15" name="모서리가 둥근 직사각형 18">
            <a:extLst>
              <a:ext uri="{FF2B5EF4-FFF2-40B4-BE49-F238E27FC236}">
                <a16:creationId xmlns:a16="http://schemas.microsoft.com/office/drawing/2014/main" id="{79EADF37-9FD4-83BB-54C8-D4F989E6B2E6}"/>
              </a:ext>
            </a:extLst>
          </p:cNvPr>
          <p:cNvSpPr/>
          <p:nvPr/>
        </p:nvSpPr>
        <p:spPr>
          <a:xfrm>
            <a:off x="452925" y="21784954"/>
            <a:ext cx="14013082" cy="783193"/>
          </a:xfrm>
          <a:prstGeom prst="roundRect">
            <a:avLst/>
          </a:prstGeom>
          <a:solidFill>
            <a:srgbClr val="0070C0"/>
          </a:solidFill>
          <a:ln w="12700" cap="flat" cmpd="sng" algn="ctr">
            <a:solidFill>
              <a:schemeClr val="accent1">
                <a:lumMod val="50000"/>
              </a:schemeClr>
            </a:solidFill>
            <a:prstDash val="dash"/>
            <a:miter lim="800000"/>
          </a:ln>
          <a:effectLst/>
        </p:spPr>
        <p:txBody>
          <a:bodyPr wrap="square" rtlCol="0" anchor="ctr">
            <a:spAutoFit/>
          </a:bodyPr>
          <a:lstStyle/>
          <a:p>
            <a:pPr marL="0" marR="0" lvl="0" indent="0" algn="ctr" defTabSz="350773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4000" b="1" kern="0" dirty="0">
                <a:ln w="28575">
                  <a:noFill/>
                  <a:prstDash val="dash"/>
                </a:ln>
                <a:solidFill>
                  <a:schemeClr val="bg1"/>
                </a:solidFill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2-1. Proposed Work (Overall Architecture &amp; EMP)</a:t>
            </a:r>
            <a:endParaRPr kumimoji="0" lang="ko-KR" altLang="en-US" sz="4000" b="1" i="0" u="none" strike="noStrike" kern="0" cap="none" spc="0" normalizeH="0" baseline="0" noProof="0" dirty="0">
              <a:ln w="28575">
                <a:noFill/>
                <a:prstDash val="dash"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16" name="사각형: 둥근 모서리 21">
            <a:extLst>
              <a:ext uri="{FF2B5EF4-FFF2-40B4-BE49-F238E27FC236}">
                <a16:creationId xmlns:a16="http://schemas.microsoft.com/office/drawing/2014/main" id="{08F4EA8D-10CB-975F-1562-51A40399263B}"/>
              </a:ext>
            </a:extLst>
          </p:cNvPr>
          <p:cNvSpPr/>
          <p:nvPr/>
        </p:nvSpPr>
        <p:spPr>
          <a:xfrm>
            <a:off x="666859" y="22864454"/>
            <a:ext cx="14013082" cy="11830110"/>
          </a:xfrm>
          <a:prstGeom prst="roundRect">
            <a:avLst>
              <a:gd name="adj" fmla="val 1675"/>
            </a:avLst>
          </a:prstGeom>
          <a:solidFill>
            <a:schemeClr val="bg1"/>
          </a:solidFill>
          <a:ln w="762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모서리가 둥근 직사각형 18">
            <a:extLst>
              <a:ext uri="{FF2B5EF4-FFF2-40B4-BE49-F238E27FC236}">
                <a16:creationId xmlns:a16="http://schemas.microsoft.com/office/drawing/2014/main" id="{88BFBA74-8A12-FCD4-3AC4-76D300B9D558}"/>
              </a:ext>
            </a:extLst>
          </p:cNvPr>
          <p:cNvSpPr/>
          <p:nvPr/>
        </p:nvSpPr>
        <p:spPr>
          <a:xfrm>
            <a:off x="15610970" y="26377406"/>
            <a:ext cx="4484059" cy="783193"/>
          </a:xfrm>
          <a:prstGeom prst="roundRect">
            <a:avLst/>
          </a:prstGeom>
          <a:solidFill>
            <a:srgbClr val="0070C0"/>
          </a:solidFill>
          <a:ln w="12700" cap="flat" cmpd="sng" algn="ctr">
            <a:solidFill>
              <a:schemeClr val="accent1">
                <a:lumMod val="50000"/>
              </a:schemeClr>
            </a:solidFill>
            <a:prstDash val="dash"/>
            <a:miter lim="800000"/>
          </a:ln>
          <a:effectLst/>
        </p:spPr>
        <p:txBody>
          <a:bodyPr wrap="square" rtlCol="0" anchor="ctr">
            <a:spAutoFit/>
          </a:bodyPr>
          <a:lstStyle/>
          <a:p>
            <a:pPr marL="0" marR="0" lvl="0" indent="0" algn="ctr" defTabSz="350773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4000" b="1" kern="0" dirty="0">
                <a:ln w="28575">
                  <a:noFill/>
                  <a:prstDash val="dash"/>
                </a:ln>
                <a:solidFill>
                  <a:schemeClr val="bg1"/>
                </a:solidFill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3. Result</a:t>
            </a:r>
            <a:endParaRPr kumimoji="0" lang="ko-KR" altLang="en-US" sz="4000" b="1" i="0" u="none" strike="noStrike" kern="0" cap="none" spc="0" normalizeH="0" baseline="0" noProof="0" dirty="0">
              <a:ln w="28575">
                <a:noFill/>
                <a:prstDash val="dash"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35" name="모서리가 둥근 직사각형 19">
            <a:extLst>
              <a:ext uri="{FF2B5EF4-FFF2-40B4-BE49-F238E27FC236}">
                <a16:creationId xmlns:a16="http://schemas.microsoft.com/office/drawing/2014/main" id="{A543D492-7836-24E6-A9E9-EB45652CDAAD}"/>
              </a:ext>
            </a:extLst>
          </p:cNvPr>
          <p:cNvSpPr/>
          <p:nvPr/>
        </p:nvSpPr>
        <p:spPr>
          <a:xfrm>
            <a:off x="464463" y="34306346"/>
            <a:ext cx="14365769" cy="6868023"/>
          </a:xfrm>
          <a:prstGeom prst="roundRect">
            <a:avLst>
              <a:gd name="adj" fmla="val 6284"/>
            </a:avLst>
          </a:prstGeom>
          <a:noFill/>
          <a:ln w="12700" cap="flat" cmpd="sng" algn="ctr">
            <a:noFill/>
            <a:prstDash val="dash"/>
            <a:miter lim="800000"/>
          </a:ln>
          <a:effectLst/>
        </p:spPr>
        <p:txBody>
          <a:bodyPr rtlCol="0" anchor="ctr">
            <a:noAutofit/>
          </a:bodyPr>
          <a:lstStyle/>
          <a:p>
            <a:pPr marL="685800" lvl="0" indent="-685800" defTabSz="3507730" latinLnBrk="1">
              <a:buFont typeface="Wingdings" pitchFamily="2" charset="2"/>
              <a:buChar char="§"/>
              <a:defRPr/>
            </a:pPr>
            <a:r>
              <a:rPr lang="en" altLang="ko-KR" sz="3600" dirty="0"/>
              <a:t>Pre-alignment </a:t>
            </a:r>
            <a:r>
              <a:rPr lang="ko-KR" altLang="en-US" sz="3600" dirty="0"/>
              <a:t>없이 </a:t>
            </a:r>
            <a:r>
              <a:rPr lang="en" altLang="ko-KR" sz="3600" dirty="0"/>
              <a:t>macro </a:t>
            </a:r>
            <a:r>
              <a:rPr lang="ko-KR" altLang="en-US" sz="3600" dirty="0"/>
              <a:t>내부에서 전체 </a:t>
            </a:r>
            <a:r>
              <a:rPr lang="en" altLang="ko-KR" sz="3600" dirty="0"/>
              <a:t>MAC </a:t>
            </a:r>
            <a:r>
              <a:rPr lang="ko-KR" altLang="en-US" sz="3600" dirty="0"/>
              <a:t>연산을 수행하는 </a:t>
            </a:r>
            <a:r>
              <a:rPr lang="en" altLang="ko-KR" sz="3600" b="1" dirty="0"/>
              <a:t>BF16 </a:t>
            </a:r>
            <a:r>
              <a:rPr lang="ko-KR" altLang="en-US" sz="3600" b="1" dirty="0"/>
              <a:t>기반 </a:t>
            </a:r>
            <a:r>
              <a:rPr lang="en" altLang="ko-KR" sz="3600" b="1" dirty="0"/>
              <a:t>FP </a:t>
            </a:r>
            <a:r>
              <a:rPr lang="en" altLang="ko-KR" sz="3600" b="1" dirty="0" err="1"/>
              <a:t>eDRAM</a:t>
            </a:r>
            <a:r>
              <a:rPr lang="en" altLang="ko-KR" sz="3600" b="1" dirty="0"/>
              <a:t> CIM Macro</a:t>
            </a:r>
            <a:r>
              <a:rPr lang="en" altLang="ko-KR" sz="3600" dirty="0"/>
              <a:t> </a:t>
            </a:r>
            <a:r>
              <a:rPr lang="ko-KR" altLang="en-US" sz="3600" dirty="0"/>
              <a:t>제안</a:t>
            </a:r>
            <a:endParaRPr lang="en-US" altLang="ko-KR" sz="3600" dirty="0"/>
          </a:p>
          <a:p>
            <a:pPr marL="685800" lvl="0" indent="-685800" defTabSz="3507730" latinLnBrk="1">
              <a:buFont typeface="Wingdings" pitchFamily="2" charset="2"/>
              <a:buChar char="§"/>
              <a:defRPr/>
            </a:pPr>
            <a:r>
              <a:rPr lang="en-US" altLang="ko-KR" sz="3600" dirty="0"/>
              <a:t>4</a:t>
            </a:r>
            <a:r>
              <a:rPr lang="ko-KR" altLang="en-US" sz="3600" dirty="0"/>
              <a:t>개의 </a:t>
            </a:r>
            <a:r>
              <a:rPr lang="en-US" altLang="ko-KR" sz="3600" dirty="0"/>
              <a:t>64×128 1</a:t>
            </a:r>
            <a:r>
              <a:rPr lang="en" altLang="ko-KR" sz="3600" dirty="0"/>
              <a:t>T1C </a:t>
            </a:r>
            <a:r>
              <a:rPr lang="en" altLang="ko-KR" sz="3600" dirty="0" err="1"/>
              <a:t>eDRAM</a:t>
            </a:r>
            <a:r>
              <a:rPr lang="en" altLang="ko-KR" sz="3600" dirty="0"/>
              <a:t> array + EMP + SAVAA + Post-processor </a:t>
            </a:r>
            <a:r>
              <a:rPr lang="ko-KR" altLang="en-US" sz="3600" dirty="0"/>
              <a:t>로 구성 </a:t>
            </a:r>
            <a:r>
              <a:rPr lang="en-US" altLang="ko-KR" sz="3600" dirty="0"/>
              <a:t>(</a:t>
            </a:r>
            <a:r>
              <a:rPr lang="ko-KR" altLang="en-US" sz="3600" dirty="0"/>
              <a:t>그림 </a:t>
            </a:r>
            <a:r>
              <a:rPr lang="en-US" altLang="ko-KR" sz="3600" dirty="0"/>
              <a:t>2-1)</a:t>
            </a:r>
            <a:endParaRPr lang="en-US" altLang="ko-KR" sz="3600" kern="0" dirty="0">
              <a:ln w="28575">
                <a:noFill/>
                <a:prstDash val="dash"/>
              </a:ln>
              <a:solidFill>
                <a:prstClr val="black"/>
              </a:solidFill>
              <a:latin typeface="+mn-ea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685800" lvl="0" indent="-685800" defTabSz="3507730" latinLnBrk="1">
              <a:buFont typeface="Wingdings" pitchFamily="2" charset="2"/>
              <a:buChar char="§"/>
              <a:defRPr/>
            </a:pPr>
            <a:r>
              <a:rPr lang="en" altLang="ko-KR" sz="3600" b="1" dirty="0"/>
              <a:t>EMP (Exponent MAX-Pruning processor)</a:t>
            </a:r>
            <a:r>
              <a:rPr lang="en" altLang="ko-KR" sz="3600" dirty="0"/>
              <a:t> : 64</a:t>
            </a:r>
            <a:r>
              <a:rPr lang="ko-KR" altLang="en-US" sz="3600" dirty="0"/>
              <a:t>개의 </a:t>
            </a:r>
            <a:r>
              <a:rPr lang="en" altLang="ko-KR" sz="3600" dirty="0"/>
              <a:t>partial-product exponent (EPP) </a:t>
            </a:r>
            <a:r>
              <a:rPr lang="ko-KR" altLang="en-US" sz="3600" dirty="0"/>
              <a:t>중 </a:t>
            </a:r>
            <a:r>
              <a:rPr lang="en" altLang="ko-KR" sz="3600" dirty="0"/>
              <a:t>MAXEXP </a:t>
            </a:r>
            <a:r>
              <a:rPr lang="ko-KR" altLang="en-US" sz="3600" dirty="0" err="1"/>
              <a:t>를</a:t>
            </a:r>
            <a:r>
              <a:rPr lang="ko-KR" altLang="en-US" sz="3600" dirty="0"/>
              <a:t> 찾고 </a:t>
            </a:r>
            <a:r>
              <a:rPr lang="en" altLang="ko-KR" sz="3600" dirty="0"/>
              <a:t>alignment data (AD) </a:t>
            </a:r>
            <a:r>
              <a:rPr lang="ko-KR" altLang="en-US" sz="3600" dirty="0" err="1"/>
              <a:t>를</a:t>
            </a:r>
            <a:r>
              <a:rPr lang="ko-KR" altLang="en-US" sz="3600" dirty="0"/>
              <a:t> 생성</a:t>
            </a:r>
            <a:endParaRPr lang="en-US" altLang="ko-KR" sz="3600" dirty="0"/>
          </a:p>
          <a:p>
            <a:pPr marL="1143000" lvl="1" indent="-685800" defTabSz="3507730" latinLnBrk="1">
              <a:buFont typeface="Wingdings" pitchFamily="2" charset="2"/>
              <a:buChar char="§"/>
              <a:defRPr/>
            </a:pPr>
            <a:r>
              <a:rPr lang="en" altLang="ko-KR" sz="3600" b="1" dirty="0"/>
              <a:t>NMEE</a:t>
            </a:r>
            <a:r>
              <a:rPr lang="en" altLang="ko-KR" sz="3600" dirty="0"/>
              <a:t> : OR-gate </a:t>
            </a:r>
            <a:r>
              <a:rPr lang="ko-KR" altLang="en-US" sz="3600" dirty="0"/>
              <a:t>기반 </a:t>
            </a:r>
            <a:r>
              <a:rPr lang="en" altLang="ko-KR" sz="3600" dirty="0"/>
              <a:t>serial MSB-first </a:t>
            </a:r>
            <a:r>
              <a:rPr lang="ko-KR" altLang="en-US" sz="3600" dirty="0"/>
              <a:t>비교로 </a:t>
            </a:r>
            <a:r>
              <a:rPr lang="en" altLang="ko-KR" sz="3600" dirty="0"/>
              <a:t>comparator-tree </a:t>
            </a:r>
            <a:r>
              <a:rPr lang="ko-KR" altLang="en-US" sz="3600" dirty="0"/>
              <a:t>제거 </a:t>
            </a:r>
            <a:r>
              <a:rPr lang="en-US" altLang="ko-KR" sz="3600" dirty="0"/>
              <a:t>(</a:t>
            </a:r>
            <a:r>
              <a:rPr lang="ko-KR" altLang="en-US" sz="3600" dirty="0"/>
              <a:t>그림 </a:t>
            </a:r>
            <a:r>
              <a:rPr lang="en-US" altLang="ko-KR" sz="3600" dirty="0"/>
              <a:t>2-2)</a:t>
            </a:r>
          </a:p>
          <a:p>
            <a:pPr marL="1143000" lvl="1" indent="-685800" defTabSz="3507730" latinLnBrk="1">
              <a:buFont typeface="Wingdings" pitchFamily="2" charset="2"/>
              <a:buChar char="§"/>
              <a:defRPr/>
            </a:pPr>
            <a:r>
              <a:rPr lang="en" altLang="ko-KR" sz="3600" b="1" dirty="0"/>
              <a:t>RCEN</a:t>
            </a:r>
            <a:r>
              <a:rPr lang="en" altLang="ko-KR" sz="3600" dirty="0"/>
              <a:t> : MAXEXP </a:t>
            </a:r>
            <a:r>
              <a:rPr lang="ko-KR" altLang="en-US" sz="3600" dirty="0"/>
              <a:t>와 차이가 큰 </a:t>
            </a:r>
            <a:r>
              <a:rPr lang="en" altLang="ko-KR" sz="3600" dirty="0"/>
              <a:t>EPP </a:t>
            </a:r>
            <a:r>
              <a:rPr lang="ko-KR" altLang="en-US" sz="3600" dirty="0"/>
              <a:t>는 </a:t>
            </a:r>
            <a:r>
              <a:rPr lang="en" altLang="ko-KR" sz="3600" dirty="0"/>
              <a:t>normalization skip → subtractor bit-width 9b → 4b </a:t>
            </a:r>
            <a:r>
              <a:rPr lang="ko-KR" altLang="en-US" sz="3600" dirty="0"/>
              <a:t>로 감소 </a:t>
            </a:r>
            <a:r>
              <a:rPr lang="en-US" altLang="ko-KR" sz="3600" dirty="0"/>
              <a:t>(</a:t>
            </a:r>
            <a:r>
              <a:rPr lang="ko-KR" altLang="en-US" sz="3600" dirty="0"/>
              <a:t>그림 </a:t>
            </a:r>
            <a:r>
              <a:rPr lang="en-US" altLang="ko-KR" sz="3600" dirty="0"/>
              <a:t>2-2)</a:t>
            </a:r>
            <a:endParaRPr lang="en-US" altLang="ko-KR" sz="3600" kern="0" dirty="0">
              <a:ln w="28575">
                <a:noFill/>
                <a:prstDash val="dash"/>
              </a:ln>
              <a:solidFill>
                <a:prstClr val="black"/>
              </a:solidFill>
              <a:latin typeface="+mn-ea"/>
              <a:cs typeface="Arial" panose="020B0604020202020204" pitchFamily="34" charset="0"/>
              <a:sym typeface="Wingdings" panose="05000000000000000000" pitchFamily="2" charset="2"/>
            </a:endParaRPr>
          </a:p>
        </p:txBody>
      </p:sp>
      <p:pic>
        <p:nvPicPr>
          <p:cNvPr id="44" name="그림 43">
            <a:extLst>
              <a:ext uri="{FF2B5EF4-FFF2-40B4-BE49-F238E27FC236}">
                <a16:creationId xmlns:a16="http://schemas.microsoft.com/office/drawing/2014/main" id="{B797AEBF-CB22-C568-C195-D3E6C08B074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388"/>
          <a:stretch>
            <a:fillRect/>
          </a:stretch>
        </p:blipFill>
        <p:spPr>
          <a:xfrm>
            <a:off x="7197559" y="16643586"/>
            <a:ext cx="7566587" cy="3889201"/>
          </a:xfrm>
          <a:prstGeom prst="rect">
            <a:avLst/>
          </a:prstGeom>
        </p:spPr>
      </p:pic>
      <p:pic>
        <p:nvPicPr>
          <p:cNvPr id="45" name="그림 44">
            <a:extLst>
              <a:ext uri="{FF2B5EF4-FFF2-40B4-BE49-F238E27FC236}">
                <a16:creationId xmlns:a16="http://schemas.microsoft.com/office/drawing/2014/main" id="{A42D9B21-979C-F877-F8CA-1BD9731DEF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3431" y="16685756"/>
            <a:ext cx="6725071" cy="3780241"/>
          </a:xfrm>
          <a:prstGeom prst="rect">
            <a:avLst/>
          </a:prstGeom>
        </p:spPr>
      </p:pic>
      <p:pic>
        <p:nvPicPr>
          <p:cNvPr id="48" name="그림 47">
            <a:extLst>
              <a:ext uri="{FF2B5EF4-FFF2-40B4-BE49-F238E27FC236}">
                <a16:creationId xmlns:a16="http://schemas.microsoft.com/office/drawing/2014/main" id="{E6914E28-FEAA-EDCD-4F63-72F837E00E5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1438" b="42844"/>
          <a:stretch>
            <a:fillRect/>
          </a:stretch>
        </p:blipFill>
        <p:spPr>
          <a:xfrm>
            <a:off x="749597" y="23126618"/>
            <a:ext cx="13936600" cy="5798279"/>
          </a:xfrm>
          <a:prstGeom prst="rect">
            <a:avLst/>
          </a:prstGeom>
        </p:spPr>
      </p:pic>
      <p:sp>
        <p:nvSpPr>
          <p:cNvPr id="53" name="TextBox 52">
            <a:extLst>
              <a:ext uri="{FF2B5EF4-FFF2-40B4-BE49-F238E27FC236}">
                <a16:creationId xmlns:a16="http://schemas.microsoft.com/office/drawing/2014/main" id="{D0F7F4E2-DAE3-52EC-2F84-3F0E63F27D55}"/>
              </a:ext>
            </a:extLst>
          </p:cNvPr>
          <p:cNvSpPr txBox="1"/>
          <p:nvPr/>
        </p:nvSpPr>
        <p:spPr>
          <a:xfrm>
            <a:off x="11950756" y="20581348"/>
            <a:ext cx="18213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/>
              <a:t>그림 </a:t>
            </a:r>
            <a:r>
              <a:rPr lang="en-US" altLang="ko-KR" sz="3600" b="1" dirty="0"/>
              <a:t>1-3</a:t>
            </a:r>
            <a:endParaRPr lang="ko-KR" altLang="en-US" sz="3600" b="1" dirty="0"/>
          </a:p>
        </p:txBody>
      </p:sp>
      <p:pic>
        <p:nvPicPr>
          <p:cNvPr id="54" name="그림 53">
            <a:extLst>
              <a:ext uri="{FF2B5EF4-FFF2-40B4-BE49-F238E27FC236}">
                <a16:creationId xmlns:a16="http://schemas.microsoft.com/office/drawing/2014/main" id="{D4751391-B2A6-6E93-D401-1324F9B6313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57126" b="53"/>
          <a:stretch>
            <a:fillRect/>
          </a:stretch>
        </p:blipFill>
        <p:spPr>
          <a:xfrm>
            <a:off x="749597" y="29652673"/>
            <a:ext cx="13936600" cy="4456185"/>
          </a:xfrm>
          <a:prstGeom prst="rect">
            <a:avLst/>
          </a:prstGeom>
        </p:spPr>
      </p:pic>
      <p:sp>
        <p:nvSpPr>
          <p:cNvPr id="55" name="TextBox 54">
            <a:extLst>
              <a:ext uri="{FF2B5EF4-FFF2-40B4-BE49-F238E27FC236}">
                <a16:creationId xmlns:a16="http://schemas.microsoft.com/office/drawing/2014/main" id="{3F401A9D-725F-E3A7-E4A1-4005CCD84B72}"/>
              </a:ext>
            </a:extLst>
          </p:cNvPr>
          <p:cNvSpPr txBox="1"/>
          <p:nvPr/>
        </p:nvSpPr>
        <p:spPr>
          <a:xfrm>
            <a:off x="6609044" y="28900338"/>
            <a:ext cx="18213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600" b="1" dirty="0"/>
              <a:t>그림 </a:t>
            </a:r>
            <a:r>
              <a:rPr lang="en-US" altLang="ko-KR" sz="3600" b="1" dirty="0"/>
              <a:t>2-1</a:t>
            </a:r>
            <a:endParaRPr lang="ko-KR" altLang="en-US" sz="3600" b="1" dirty="0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EB44E791-7309-35B4-7700-540878B287BC}"/>
              </a:ext>
            </a:extLst>
          </p:cNvPr>
          <p:cNvSpPr txBox="1"/>
          <p:nvPr/>
        </p:nvSpPr>
        <p:spPr>
          <a:xfrm>
            <a:off x="6609044" y="34054954"/>
            <a:ext cx="18213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600" b="1" dirty="0"/>
              <a:t>그림 </a:t>
            </a:r>
            <a:r>
              <a:rPr lang="en-US" altLang="ko-KR" sz="3600" b="1" dirty="0"/>
              <a:t>2-2</a:t>
            </a:r>
            <a:endParaRPr lang="ko-KR" altLang="en-US" sz="3600" b="1" dirty="0"/>
          </a:p>
        </p:txBody>
      </p:sp>
      <p:sp>
        <p:nvSpPr>
          <p:cNvPr id="57" name="사각형: 둥근 모서리 3">
            <a:extLst>
              <a:ext uri="{FF2B5EF4-FFF2-40B4-BE49-F238E27FC236}">
                <a16:creationId xmlns:a16="http://schemas.microsoft.com/office/drawing/2014/main" id="{28D9B12B-17DA-CB91-C090-A0CDABCE4BFA}"/>
              </a:ext>
            </a:extLst>
          </p:cNvPr>
          <p:cNvSpPr/>
          <p:nvPr/>
        </p:nvSpPr>
        <p:spPr>
          <a:xfrm>
            <a:off x="15269815" y="8245972"/>
            <a:ext cx="14633693" cy="17745467"/>
          </a:xfrm>
          <a:prstGeom prst="roundRect">
            <a:avLst>
              <a:gd name="adj" fmla="val 1161"/>
            </a:avLst>
          </a:prstGeom>
          <a:solidFill>
            <a:srgbClr val="DAE9F6"/>
          </a:solidFill>
          <a:ln>
            <a:noFill/>
          </a:ln>
          <a:effectLst>
            <a:outerShdw dist="1016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8" name="모서리가 둥근 직사각형 18">
            <a:extLst>
              <a:ext uri="{FF2B5EF4-FFF2-40B4-BE49-F238E27FC236}">
                <a16:creationId xmlns:a16="http://schemas.microsoft.com/office/drawing/2014/main" id="{BAC8114B-01DF-4C3F-E425-3ABE3DC86FD5}"/>
              </a:ext>
            </a:extLst>
          </p:cNvPr>
          <p:cNvSpPr/>
          <p:nvPr/>
        </p:nvSpPr>
        <p:spPr>
          <a:xfrm>
            <a:off x="15610970" y="7815027"/>
            <a:ext cx="7996108" cy="783193"/>
          </a:xfrm>
          <a:prstGeom prst="roundRect">
            <a:avLst/>
          </a:prstGeom>
          <a:solidFill>
            <a:srgbClr val="0070C0"/>
          </a:solidFill>
          <a:ln w="12700" cap="flat" cmpd="sng" algn="ctr">
            <a:solidFill>
              <a:schemeClr val="accent1">
                <a:lumMod val="50000"/>
              </a:schemeClr>
            </a:solidFill>
            <a:prstDash val="dash"/>
            <a:miter lim="800000"/>
          </a:ln>
          <a:effectLst/>
        </p:spPr>
        <p:txBody>
          <a:bodyPr wrap="square" rtlCol="0" anchor="ctr">
            <a:spAutoFit/>
          </a:bodyPr>
          <a:lstStyle/>
          <a:p>
            <a:pPr marL="0" marR="0" lvl="0" indent="0" algn="ctr" defTabSz="350773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4000" b="1" kern="0" dirty="0">
                <a:ln w="28575">
                  <a:noFill/>
                  <a:prstDash val="dash"/>
                </a:ln>
                <a:solidFill>
                  <a:schemeClr val="bg1"/>
                </a:solidFill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2-2. Proposed Work (SAVAA)</a:t>
            </a:r>
            <a:endParaRPr kumimoji="0" lang="ko-KR" altLang="en-US" sz="4000" b="1" i="0" u="none" strike="noStrike" kern="0" cap="none" spc="0" normalizeH="0" baseline="0" noProof="0" dirty="0">
              <a:ln w="28575">
                <a:noFill/>
                <a:prstDash val="dash"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59" name="모서리가 둥근 직사각형 19">
            <a:extLst>
              <a:ext uri="{FF2B5EF4-FFF2-40B4-BE49-F238E27FC236}">
                <a16:creationId xmlns:a16="http://schemas.microsoft.com/office/drawing/2014/main" id="{C9777764-0C8F-5E44-6DAB-E42F7A0B9808}"/>
              </a:ext>
            </a:extLst>
          </p:cNvPr>
          <p:cNvSpPr/>
          <p:nvPr/>
        </p:nvSpPr>
        <p:spPr>
          <a:xfrm>
            <a:off x="15313956" y="20248340"/>
            <a:ext cx="14702711" cy="6868023"/>
          </a:xfrm>
          <a:prstGeom prst="roundRect">
            <a:avLst>
              <a:gd name="adj" fmla="val 6284"/>
            </a:avLst>
          </a:prstGeom>
          <a:noFill/>
          <a:ln w="12700" cap="flat" cmpd="sng" algn="ctr">
            <a:noFill/>
            <a:prstDash val="dash"/>
            <a:miter lim="800000"/>
          </a:ln>
          <a:effectLst/>
        </p:spPr>
        <p:txBody>
          <a:bodyPr rtlCol="0" anchor="ctr">
            <a:noAutofit/>
          </a:bodyPr>
          <a:lstStyle/>
          <a:p>
            <a:pPr marL="571500" indent="-571500">
              <a:buFont typeface="Wingdings" pitchFamily="2" charset="2"/>
              <a:buChar char="§"/>
            </a:pPr>
            <a:endParaRPr lang="ko-KR" altLang="en-US" sz="3600" dirty="0"/>
          </a:p>
          <a:p>
            <a:pPr marL="1028700" lvl="1" indent="-571500">
              <a:buFont typeface="Wingdings" pitchFamily="2" charset="2"/>
              <a:buChar char="§"/>
            </a:pPr>
            <a:r>
              <a:rPr lang="en" altLang="ko-KR" sz="3600" b="1" dirty="0"/>
              <a:t>SAIB (Stream-Aligning IA Buffer)</a:t>
            </a:r>
            <a:r>
              <a:rPr lang="en" altLang="ko-KR" sz="3600" dirty="0"/>
              <a:t> : EMP </a:t>
            </a:r>
            <a:r>
              <a:rPr lang="ko-KR" altLang="en-US" sz="3600" dirty="0"/>
              <a:t>로부터 받은 </a:t>
            </a:r>
            <a:r>
              <a:rPr lang="en" altLang="ko-KR" sz="3600" dirty="0"/>
              <a:t>AD </a:t>
            </a:r>
            <a:r>
              <a:rPr lang="ko-KR" altLang="en-US" sz="3600" dirty="0" err="1"/>
              <a:t>에</a:t>
            </a:r>
            <a:r>
              <a:rPr lang="ko-KR" altLang="en-US" sz="3600" dirty="0"/>
              <a:t> 따라 각 </a:t>
            </a:r>
            <a:r>
              <a:rPr lang="en" altLang="ko-KR" sz="3600" dirty="0"/>
              <a:t>IA mantissa </a:t>
            </a:r>
            <a:r>
              <a:rPr lang="ko-KR" altLang="en-US" sz="3600" dirty="0"/>
              <a:t>의 </a:t>
            </a:r>
            <a:r>
              <a:rPr lang="en" altLang="ko-KR" sz="3600" dirty="0"/>
              <a:t>stream </a:t>
            </a:r>
            <a:r>
              <a:rPr lang="ko-KR" altLang="en-US" sz="3600" dirty="0"/>
              <a:t>시작 시점을 조절하여 정렬 </a:t>
            </a:r>
            <a:r>
              <a:rPr lang="en-US" altLang="ko-KR" sz="3600" dirty="0"/>
              <a:t>→ </a:t>
            </a:r>
            <a:r>
              <a:rPr lang="en" altLang="ko-KR" sz="3600" b="1" dirty="0"/>
              <a:t>Shifter </a:t>
            </a:r>
            <a:r>
              <a:rPr lang="ko-KR" altLang="en-US" sz="3600" b="1" dirty="0"/>
              <a:t>제거</a:t>
            </a:r>
            <a:endParaRPr lang="ko-KR" altLang="en-US" sz="3600" dirty="0"/>
          </a:p>
          <a:p>
            <a:pPr marL="1028700" lvl="1" indent="-571500">
              <a:buFont typeface="Wingdings" pitchFamily="2" charset="2"/>
              <a:buChar char="§"/>
            </a:pPr>
            <a:r>
              <a:rPr lang="en" altLang="ko-KR" sz="3600" b="1" dirty="0"/>
              <a:t>VPPA (Vertical Partial-Product Accumulator)</a:t>
            </a:r>
            <a:r>
              <a:rPr lang="en" altLang="ko-KR" sz="3600" dirty="0"/>
              <a:t> : CCD </a:t>
            </a:r>
            <a:r>
              <a:rPr lang="ko-KR" altLang="en-US" sz="3600" dirty="0"/>
              <a:t>의 </a:t>
            </a:r>
            <a:r>
              <a:rPr lang="en" altLang="ko-KR" sz="3600" dirty="0"/>
              <a:t>capacitive coupling </a:t>
            </a:r>
            <a:r>
              <a:rPr lang="ko-KR" altLang="en-US" sz="3600" dirty="0"/>
              <a:t>을 통해 </a:t>
            </a:r>
            <a:r>
              <a:rPr lang="en" altLang="ko-KR" sz="3600" dirty="0"/>
              <a:t>accumulate line </a:t>
            </a:r>
            <a:r>
              <a:rPr lang="ko-KR" altLang="en-US" sz="3600" dirty="0"/>
              <a:t>위에서 </a:t>
            </a:r>
            <a:r>
              <a:rPr lang="en" altLang="ko-KR" sz="3600" dirty="0"/>
              <a:t>vertical partial product </a:t>
            </a:r>
            <a:r>
              <a:rPr lang="ko-KR" altLang="en-US" sz="3600" dirty="0" err="1"/>
              <a:t>를</a:t>
            </a:r>
            <a:r>
              <a:rPr lang="ko-KR" altLang="en-US" sz="3600" dirty="0"/>
              <a:t> 누적</a:t>
            </a:r>
            <a:r>
              <a:rPr lang="en-US" altLang="ko-KR" sz="3600" dirty="0"/>
              <a:t>, 22 </a:t>
            </a:r>
            <a:r>
              <a:rPr lang="en" altLang="ko-KR" sz="3600" dirty="0"/>
              <a:t>cycle </a:t>
            </a:r>
            <a:r>
              <a:rPr lang="ko-KR" altLang="en-US" sz="3600" dirty="0"/>
              <a:t>후 </a:t>
            </a:r>
            <a:r>
              <a:rPr lang="en-US" altLang="ko-KR" sz="3600" dirty="0"/>
              <a:t>8-</a:t>
            </a:r>
            <a:r>
              <a:rPr lang="en" altLang="ko-KR" sz="3600" dirty="0"/>
              <a:t>bit ADC </a:t>
            </a:r>
            <a:r>
              <a:rPr lang="ko-KR" altLang="en-US" sz="3600" dirty="0"/>
              <a:t>로 </a:t>
            </a:r>
            <a:r>
              <a:rPr lang="en" altLang="ko-KR" sz="3600" dirty="0"/>
              <a:t>quantize</a:t>
            </a:r>
            <a:r>
              <a:rPr lang="en-US" altLang="ko-KR" sz="3600" dirty="0"/>
              <a:t> → </a:t>
            </a:r>
            <a:r>
              <a:rPr lang="en" altLang="ko-KR" sz="3600" b="1" dirty="0"/>
              <a:t>Adder-tree </a:t>
            </a:r>
            <a:r>
              <a:rPr lang="ko-KR" altLang="en-US" sz="3600" b="1" dirty="0"/>
              <a:t>제거</a:t>
            </a:r>
            <a:endParaRPr lang="ko-KR" altLang="en-US" sz="3600" dirty="0"/>
          </a:p>
          <a:p>
            <a:pPr>
              <a:lnSpc>
                <a:spcPct val="200000"/>
              </a:lnSpc>
            </a:pPr>
            <a:r>
              <a:rPr lang="en-US" altLang="ko-KR" sz="3600" dirty="0">
                <a:sym typeface="Wingdings" pitchFamily="2" charset="2"/>
              </a:rPr>
              <a:t>	</a:t>
            </a:r>
            <a:r>
              <a:rPr lang="ko-KR" altLang="en-US" sz="3600" dirty="0"/>
              <a:t> </a:t>
            </a:r>
            <a:r>
              <a:rPr lang="en" altLang="ko-KR" sz="3600" dirty="0"/>
              <a:t>Mantissa processing </a:t>
            </a:r>
            <a:r>
              <a:rPr lang="ko-KR" altLang="en-US" sz="3600" dirty="0" err="1"/>
              <a:t>에</a:t>
            </a:r>
            <a:r>
              <a:rPr lang="ko-KR" altLang="en-US" sz="3600" dirty="0"/>
              <a:t> 필요한 </a:t>
            </a:r>
            <a:r>
              <a:rPr lang="en" altLang="ko-KR" sz="3600" dirty="0"/>
              <a:t>area &amp; power </a:t>
            </a:r>
            <a:r>
              <a:rPr lang="ko-KR" altLang="en-US" sz="3600" dirty="0"/>
              <a:t>소모 감소</a:t>
            </a:r>
          </a:p>
        </p:txBody>
      </p:sp>
      <p:sp>
        <p:nvSpPr>
          <p:cNvPr id="60" name="사각형: 둥근 모서리 21">
            <a:extLst>
              <a:ext uri="{FF2B5EF4-FFF2-40B4-BE49-F238E27FC236}">
                <a16:creationId xmlns:a16="http://schemas.microsoft.com/office/drawing/2014/main" id="{11EC3129-B8CE-2478-F5D8-BA71B3A833CE}"/>
              </a:ext>
            </a:extLst>
          </p:cNvPr>
          <p:cNvSpPr/>
          <p:nvPr/>
        </p:nvSpPr>
        <p:spPr>
          <a:xfrm>
            <a:off x="15429697" y="8816125"/>
            <a:ext cx="14339847" cy="11649872"/>
          </a:xfrm>
          <a:prstGeom prst="roundRect">
            <a:avLst>
              <a:gd name="adj" fmla="val 1675"/>
            </a:avLst>
          </a:prstGeom>
          <a:solidFill>
            <a:schemeClr val="bg1"/>
          </a:solidFill>
          <a:ln w="762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2" name="모서리가 둥근 직사각형 19">
            <a:extLst>
              <a:ext uri="{FF2B5EF4-FFF2-40B4-BE49-F238E27FC236}">
                <a16:creationId xmlns:a16="http://schemas.microsoft.com/office/drawing/2014/main" id="{D2CF023E-895B-195D-69A1-1C29B4723606}"/>
              </a:ext>
            </a:extLst>
          </p:cNvPr>
          <p:cNvSpPr/>
          <p:nvPr/>
        </p:nvSpPr>
        <p:spPr>
          <a:xfrm>
            <a:off x="15403776" y="33983223"/>
            <a:ext cx="14365769" cy="6868023"/>
          </a:xfrm>
          <a:prstGeom prst="roundRect">
            <a:avLst>
              <a:gd name="adj" fmla="val 6284"/>
            </a:avLst>
          </a:prstGeom>
          <a:noFill/>
          <a:ln w="12700" cap="flat" cmpd="sng" algn="ctr">
            <a:noFill/>
            <a:prstDash val="dash"/>
            <a:miter lim="800000"/>
          </a:ln>
          <a:effectLst/>
        </p:spPr>
        <p:txBody>
          <a:bodyPr rtlCol="0" anchor="ctr">
            <a:noAutofit/>
          </a:bodyPr>
          <a:lstStyle/>
          <a:p>
            <a:pPr marL="571500" indent="-571500">
              <a:buFont typeface="Wingdings" pitchFamily="2" charset="2"/>
              <a:buChar char="§"/>
            </a:pPr>
            <a:r>
              <a:rPr lang="ko-KR" altLang="en-US" sz="3600" dirty="0"/>
              <a:t>제안된 </a:t>
            </a:r>
            <a:r>
              <a:rPr lang="en" altLang="ko-KR" sz="3600" dirty="0"/>
              <a:t>FP-CIM macro </a:t>
            </a:r>
            <a:r>
              <a:rPr lang="ko-KR" altLang="en-US" sz="3600" dirty="0"/>
              <a:t>는 </a:t>
            </a:r>
            <a:r>
              <a:rPr lang="en-US" altLang="ko-KR" sz="3600" b="1" dirty="0"/>
              <a:t>28</a:t>
            </a:r>
            <a:r>
              <a:rPr lang="en" altLang="ko-KR" sz="3600" b="1" dirty="0"/>
              <a:t>nm CMOS </a:t>
            </a:r>
            <a:r>
              <a:rPr lang="ko-KR" altLang="en-US" sz="3600" b="1" dirty="0"/>
              <a:t>공정</a:t>
            </a:r>
            <a:r>
              <a:rPr lang="ko-KR" altLang="en-US" sz="3600" dirty="0"/>
              <a:t>으로 제작되었으며</a:t>
            </a:r>
            <a:r>
              <a:rPr lang="en-US" altLang="ko-KR" sz="3600" dirty="0"/>
              <a:t>, </a:t>
            </a:r>
            <a:r>
              <a:rPr lang="en" altLang="ko-KR" sz="3600" dirty="0"/>
              <a:t>tape-out </a:t>
            </a:r>
            <a:r>
              <a:rPr lang="ko-KR" altLang="en-US" sz="3600" dirty="0"/>
              <a:t>이전 </a:t>
            </a:r>
            <a:r>
              <a:rPr lang="en" altLang="ko-KR" sz="3600" dirty="0"/>
              <a:t>HSPICE </a:t>
            </a:r>
            <a:r>
              <a:rPr lang="ko-KR" altLang="en-US" sz="3600" dirty="0"/>
              <a:t>기반 회로 시뮬레이션</a:t>
            </a:r>
            <a:r>
              <a:rPr lang="en-US" altLang="ko-KR" sz="3600" dirty="0"/>
              <a:t>, </a:t>
            </a:r>
            <a:r>
              <a:rPr lang="en" altLang="ko-KR" sz="3600" dirty="0"/>
              <a:t>Monte-Carlo </a:t>
            </a:r>
            <a:r>
              <a:rPr lang="ko-KR" altLang="en-US" sz="3600" dirty="0"/>
              <a:t>분석</a:t>
            </a:r>
            <a:r>
              <a:rPr lang="en-US" altLang="ko-KR" sz="3600" dirty="0"/>
              <a:t>, </a:t>
            </a:r>
            <a:r>
              <a:rPr lang="en" altLang="ko-KR" sz="3600" dirty="0"/>
              <a:t>DRC/LVS </a:t>
            </a:r>
            <a:r>
              <a:rPr lang="ko-KR" altLang="en-US" sz="3600" dirty="0"/>
              <a:t>및 </a:t>
            </a:r>
            <a:r>
              <a:rPr lang="en" altLang="ko-KR" sz="3600" dirty="0" err="1"/>
              <a:t>Calibre</a:t>
            </a:r>
            <a:r>
              <a:rPr lang="en" altLang="ko-KR" sz="3600" dirty="0"/>
              <a:t>-PEX post-layout </a:t>
            </a:r>
            <a:r>
              <a:rPr lang="ko-KR" altLang="en-US" sz="3600" dirty="0"/>
              <a:t>시뮬레이션을 통해 검증을 진행함</a:t>
            </a:r>
          </a:p>
          <a:p>
            <a:pPr marL="571500" indent="-571500">
              <a:buFont typeface="Wingdings" pitchFamily="2" charset="2"/>
              <a:buChar char="§"/>
            </a:pPr>
            <a:r>
              <a:rPr lang="ko-KR" altLang="en-US" sz="3600" dirty="0"/>
              <a:t>그러나 사전 검증 단계에서 </a:t>
            </a:r>
            <a:r>
              <a:rPr lang="en" altLang="ko-KR" sz="3600" dirty="0"/>
              <a:t>noise </a:t>
            </a:r>
            <a:r>
              <a:rPr lang="ko-KR" altLang="en-US" sz="3600" dirty="0"/>
              <a:t>영향이 충분히 </a:t>
            </a:r>
            <a:r>
              <a:rPr lang="ko-KR" altLang="en-US" sz="3600" dirty="0" err="1"/>
              <a:t>모델링되지</a:t>
            </a:r>
            <a:r>
              <a:rPr lang="ko-KR" altLang="en-US" sz="3600" dirty="0"/>
              <a:t> 않아</a:t>
            </a:r>
            <a:r>
              <a:rPr lang="en-US" altLang="ko-KR" sz="3600" dirty="0"/>
              <a:t>, </a:t>
            </a:r>
            <a:r>
              <a:rPr lang="ko-KR" altLang="en-US" sz="3600" dirty="0"/>
              <a:t>실제 측정 시 </a:t>
            </a:r>
            <a:r>
              <a:rPr lang="en-US" altLang="ko-KR" sz="3600" b="1" dirty="0"/>
              <a:t>8-</a:t>
            </a:r>
            <a:r>
              <a:rPr lang="en" altLang="ko-KR" sz="3600" b="1" dirty="0"/>
              <a:t>bit ADC </a:t>
            </a:r>
            <a:r>
              <a:rPr lang="ko-KR" altLang="en-US" sz="3600" b="1" dirty="0"/>
              <a:t>동작에 </a:t>
            </a:r>
            <a:r>
              <a:rPr lang="en" altLang="ko-KR" sz="3600" b="1" dirty="0"/>
              <a:t>noise </a:t>
            </a:r>
            <a:r>
              <a:rPr lang="ko-KR" altLang="en-US" sz="3600" b="1" dirty="0"/>
              <a:t>가 큰 영향을 미침</a:t>
            </a:r>
            <a:r>
              <a:rPr lang="ko-KR" altLang="en-US" sz="3600" dirty="0"/>
              <a:t>을 확인</a:t>
            </a:r>
            <a:endParaRPr lang="en-US" altLang="ko-KR" sz="3600" dirty="0"/>
          </a:p>
          <a:p>
            <a:pPr marL="571500" indent="-571500">
              <a:buFont typeface="Wingdings" pitchFamily="2" charset="2"/>
              <a:buChar char="§"/>
            </a:pPr>
            <a:r>
              <a:rPr lang="ko-KR" altLang="en-US" sz="3600" dirty="0"/>
              <a:t>일정한 </a:t>
            </a:r>
            <a:r>
              <a:rPr lang="en" altLang="ko-KR" sz="3600" dirty="0"/>
              <a:t>analog </a:t>
            </a:r>
            <a:r>
              <a:rPr lang="ko-KR" altLang="en-US" sz="3600" dirty="0"/>
              <a:t>입력 전압에 대해 </a:t>
            </a:r>
            <a:r>
              <a:rPr lang="en" altLang="ko-KR" sz="3600" dirty="0"/>
              <a:t>ADC output code </a:t>
            </a:r>
            <a:r>
              <a:rPr lang="ko-KR" altLang="en-US" sz="3600" dirty="0"/>
              <a:t>가 단일 값으로 수렴해야 하지만</a:t>
            </a:r>
            <a:r>
              <a:rPr lang="en-US" altLang="ko-KR" sz="3600" dirty="0"/>
              <a:t>, </a:t>
            </a:r>
            <a:r>
              <a:rPr lang="ko-KR" altLang="en-US" sz="3600" dirty="0"/>
              <a:t>측정 결과 </a:t>
            </a:r>
            <a:r>
              <a:rPr lang="en" altLang="ko-KR" sz="3600" b="1" dirty="0"/>
              <a:t>Gaussian-like </a:t>
            </a:r>
            <a:r>
              <a:rPr lang="ko-KR" altLang="en-US" sz="3600" b="1" dirty="0"/>
              <a:t>분포</a:t>
            </a:r>
            <a:r>
              <a:rPr lang="ko-KR" altLang="en-US" sz="3600" dirty="0"/>
              <a:t>를 보임 </a:t>
            </a:r>
            <a:r>
              <a:rPr lang="en-US" altLang="ko-KR" sz="3600" dirty="0"/>
              <a:t>(</a:t>
            </a:r>
            <a:r>
              <a:rPr lang="ko-KR" altLang="en-US" sz="3600" dirty="0"/>
              <a:t>그림 </a:t>
            </a:r>
            <a:r>
              <a:rPr lang="en-US" altLang="ko-KR" sz="3600" dirty="0"/>
              <a:t>3)</a:t>
            </a:r>
          </a:p>
          <a:p>
            <a:pPr marL="571500" indent="-571500">
              <a:buFont typeface="Wingdings" pitchFamily="2" charset="2"/>
              <a:buChar char="§"/>
            </a:pPr>
            <a:r>
              <a:rPr lang="ko-KR" altLang="en-US" sz="3600" dirty="0"/>
              <a:t>인접 </a:t>
            </a:r>
            <a:r>
              <a:rPr lang="en" altLang="ko-KR" sz="3600" dirty="0"/>
              <a:t>code </a:t>
            </a:r>
            <a:r>
              <a:rPr lang="ko-KR" altLang="en-US" sz="3600" dirty="0"/>
              <a:t>간 분포가 겹치며 </a:t>
            </a:r>
            <a:r>
              <a:rPr lang="en" altLang="ko-KR" sz="3600" dirty="0"/>
              <a:t>MAC </a:t>
            </a:r>
            <a:r>
              <a:rPr lang="ko-KR" altLang="en-US" sz="3600" dirty="0"/>
              <a:t>결과를 신뢰성 있게 </a:t>
            </a:r>
            <a:r>
              <a:rPr lang="en" altLang="ko-KR" sz="3600" dirty="0"/>
              <a:t>quantize </a:t>
            </a:r>
            <a:r>
              <a:rPr lang="ko-KR" altLang="en-US" sz="3600" dirty="0"/>
              <a:t>하지 못해</a:t>
            </a:r>
            <a:r>
              <a:rPr lang="en-US" altLang="ko-KR" sz="3600" dirty="0"/>
              <a:t>, </a:t>
            </a:r>
            <a:r>
              <a:rPr lang="en" altLang="ko-KR" sz="3600" b="1" dirty="0"/>
              <a:t>Post-P </a:t>
            </a:r>
            <a:r>
              <a:rPr lang="ko-KR" altLang="en-US" sz="3600" b="1" dirty="0"/>
              <a:t>가 정상적인 </a:t>
            </a:r>
            <a:r>
              <a:rPr lang="en" altLang="ko-KR" sz="3600" b="1" dirty="0"/>
              <a:t>BF16 </a:t>
            </a:r>
            <a:r>
              <a:rPr lang="ko-KR" altLang="en-US" sz="3600" b="1" dirty="0"/>
              <a:t>결과를 복원하지 못함</a:t>
            </a:r>
            <a:endParaRPr lang="ko-KR" altLang="en-US" sz="3600" dirty="0"/>
          </a:p>
          <a:p>
            <a:pPr marL="571500" indent="-571500">
              <a:buFont typeface="Wingdings" pitchFamily="2" charset="2"/>
              <a:buChar char="§"/>
            </a:pPr>
            <a:r>
              <a:rPr lang="ko-KR" altLang="en-US" sz="3600" dirty="0"/>
              <a:t>→ </a:t>
            </a:r>
            <a:r>
              <a:rPr lang="en" altLang="ko-KR" sz="3600" dirty="0"/>
              <a:t>Future work : ADC reference/clock integrity </a:t>
            </a:r>
            <a:r>
              <a:rPr lang="ko-KR" altLang="en-US" sz="3600" dirty="0"/>
              <a:t>개선</a:t>
            </a:r>
            <a:r>
              <a:rPr lang="en-US" altLang="ko-KR" sz="3600" dirty="0"/>
              <a:t>, </a:t>
            </a:r>
            <a:r>
              <a:rPr lang="en" altLang="ko-KR" sz="3600" dirty="0"/>
              <a:t>substrate · supply noise isolation </a:t>
            </a:r>
            <a:r>
              <a:rPr lang="ko-KR" altLang="en-US" sz="3600" dirty="0"/>
              <a:t>강화</a:t>
            </a:r>
          </a:p>
        </p:txBody>
      </p:sp>
      <p:sp>
        <p:nvSpPr>
          <p:cNvPr id="63" name="사각형: 둥근 모서리 21">
            <a:extLst>
              <a:ext uri="{FF2B5EF4-FFF2-40B4-BE49-F238E27FC236}">
                <a16:creationId xmlns:a16="http://schemas.microsoft.com/office/drawing/2014/main" id="{1B96DBF8-E3B2-6BE2-FDC6-39B142DBD465}"/>
              </a:ext>
            </a:extLst>
          </p:cNvPr>
          <p:cNvSpPr/>
          <p:nvPr/>
        </p:nvSpPr>
        <p:spPr>
          <a:xfrm>
            <a:off x="15507875" y="27393630"/>
            <a:ext cx="14261670" cy="6806577"/>
          </a:xfrm>
          <a:prstGeom prst="roundRect">
            <a:avLst>
              <a:gd name="adj" fmla="val 1675"/>
            </a:avLst>
          </a:prstGeom>
          <a:solidFill>
            <a:schemeClr val="bg1"/>
          </a:solidFill>
          <a:ln w="762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93" name="그림 92">
            <a:extLst>
              <a:ext uri="{FF2B5EF4-FFF2-40B4-BE49-F238E27FC236}">
                <a16:creationId xmlns:a16="http://schemas.microsoft.com/office/drawing/2014/main" id="{CE36D23C-F8BC-8728-E802-726D21FADAF2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873"/>
          <a:stretch>
            <a:fillRect/>
          </a:stretch>
        </p:blipFill>
        <p:spPr>
          <a:xfrm>
            <a:off x="15658771" y="27502330"/>
            <a:ext cx="14013082" cy="6094926"/>
          </a:xfrm>
          <a:prstGeom prst="rect">
            <a:avLst/>
          </a:prstGeom>
        </p:spPr>
      </p:pic>
      <p:sp>
        <p:nvSpPr>
          <p:cNvPr id="94" name="TextBox 93">
            <a:extLst>
              <a:ext uri="{FF2B5EF4-FFF2-40B4-BE49-F238E27FC236}">
                <a16:creationId xmlns:a16="http://schemas.microsoft.com/office/drawing/2014/main" id="{CAEC970D-60A6-2EDF-F087-91579169502C}"/>
              </a:ext>
            </a:extLst>
          </p:cNvPr>
          <p:cNvSpPr txBox="1"/>
          <p:nvPr/>
        </p:nvSpPr>
        <p:spPr>
          <a:xfrm>
            <a:off x="22160848" y="33553876"/>
            <a:ext cx="14462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600" b="1" dirty="0"/>
              <a:t>그림 </a:t>
            </a:r>
            <a:r>
              <a:rPr lang="en-US" altLang="ko-KR" sz="3600" b="1" dirty="0"/>
              <a:t>3</a:t>
            </a:r>
            <a:endParaRPr lang="ko-KR" altLang="en-US" sz="3600" b="1" dirty="0"/>
          </a:p>
        </p:txBody>
      </p:sp>
      <p:pic>
        <p:nvPicPr>
          <p:cNvPr id="95" name="그림 94">
            <a:extLst>
              <a:ext uri="{FF2B5EF4-FFF2-40B4-BE49-F238E27FC236}">
                <a16:creationId xmlns:a16="http://schemas.microsoft.com/office/drawing/2014/main" id="{0BDE5FC6-BD20-77AE-1346-20F47F49EF1E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-394" t="441" r="394" b="-441"/>
          <a:stretch>
            <a:fillRect/>
          </a:stretch>
        </p:blipFill>
        <p:spPr>
          <a:xfrm>
            <a:off x="15507875" y="8961843"/>
            <a:ext cx="14046963" cy="10722565"/>
          </a:xfrm>
          <a:prstGeom prst="rect">
            <a:avLst/>
          </a:prstGeom>
        </p:spPr>
      </p:pic>
      <p:sp>
        <p:nvSpPr>
          <p:cNvPr id="96" name="TextBox 95">
            <a:extLst>
              <a:ext uri="{FF2B5EF4-FFF2-40B4-BE49-F238E27FC236}">
                <a16:creationId xmlns:a16="http://schemas.microsoft.com/office/drawing/2014/main" id="{E5BAF96A-96A8-14BB-EC6D-5EFA666D04C2}"/>
              </a:ext>
            </a:extLst>
          </p:cNvPr>
          <p:cNvSpPr txBox="1"/>
          <p:nvPr/>
        </p:nvSpPr>
        <p:spPr>
          <a:xfrm>
            <a:off x="21785746" y="19708513"/>
            <a:ext cx="18213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600" b="1" dirty="0"/>
              <a:t>그림 </a:t>
            </a:r>
            <a:r>
              <a:rPr lang="en-US" altLang="ko-KR" sz="3600" b="1" dirty="0"/>
              <a:t>2-3</a:t>
            </a:r>
            <a:endParaRPr lang="ko-KR" altLang="en-US" sz="3600" b="1" dirty="0"/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7DB83A85-82A4-EB6B-3BE2-71152FA02736}"/>
              </a:ext>
            </a:extLst>
          </p:cNvPr>
          <p:cNvSpPr txBox="1"/>
          <p:nvPr/>
        </p:nvSpPr>
        <p:spPr>
          <a:xfrm>
            <a:off x="15429697" y="20656831"/>
            <a:ext cx="1451779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>
              <a:buFont typeface="Wingdings" pitchFamily="2" charset="2"/>
              <a:buChar char="§"/>
            </a:pPr>
            <a:r>
              <a:rPr lang="en" altLang="ko-KR" sz="3600" b="1" dirty="0"/>
              <a:t>SAVAA (Stream-Aligning Vertical Analog Accumulator)</a:t>
            </a:r>
            <a:r>
              <a:rPr lang="en" altLang="ko-KR" sz="3600" dirty="0"/>
              <a:t> : barrel shifter </a:t>
            </a:r>
            <a:r>
              <a:rPr lang="ko-KR" altLang="en-US" sz="3600" dirty="0"/>
              <a:t>와 </a:t>
            </a:r>
            <a:r>
              <a:rPr lang="en" altLang="ko-KR" sz="3600" dirty="0"/>
              <a:t>adder-tree </a:t>
            </a:r>
            <a:r>
              <a:rPr lang="ko-KR" altLang="en-US" sz="3600" dirty="0"/>
              <a:t>없이 </a:t>
            </a:r>
            <a:r>
              <a:rPr lang="en" altLang="ko-KR" sz="3600" dirty="0"/>
              <a:t>mantissa </a:t>
            </a:r>
            <a:r>
              <a:rPr lang="ko-KR" altLang="en-US" sz="3600" dirty="0"/>
              <a:t>정렬 및</a:t>
            </a:r>
            <a:r>
              <a:rPr lang="en-US" altLang="ko-KR" sz="3600" dirty="0"/>
              <a:t> Analog</a:t>
            </a:r>
            <a:r>
              <a:rPr lang="ko-KR" altLang="en-US" sz="3600" dirty="0"/>
              <a:t> </a:t>
            </a:r>
            <a:r>
              <a:rPr lang="en" altLang="ko-KR" sz="3600" dirty="0"/>
              <a:t>MAC </a:t>
            </a:r>
            <a:r>
              <a:rPr lang="ko-KR" altLang="en-US" sz="3600" dirty="0"/>
              <a:t>연산 수행</a:t>
            </a:r>
            <a:r>
              <a:rPr lang="en-US" altLang="ko-KR" sz="3600" dirty="0"/>
              <a:t> (</a:t>
            </a:r>
            <a:r>
              <a:rPr lang="ko-KR" altLang="en-US" sz="3600" dirty="0"/>
              <a:t>그림 </a:t>
            </a:r>
            <a:r>
              <a:rPr lang="en-US" altLang="ko-KR" sz="3600" dirty="0"/>
              <a:t>2-3)</a:t>
            </a:r>
          </a:p>
        </p:txBody>
      </p:sp>
    </p:spTree>
    <p:extLst>
      <p:ext uri="{BB962C8B-B14F-4D97-AF65-F5344CB8AC3E}">
        <p14:creationId xmlns:p14="http://schemas.microsoft.com/office/powerpoint/2010/main" val="20643479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1135</TotalTime>
  <Words>490</Words>
  <Application>Microsoft Macintosh PowerPoint</Application>
  <PresentationFormat>사용자 지정</PresentationFormat>
  <Paragraphs>34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2</vt:i4>
      </vt:variant>
      <vt:variant>
        <vt:lpstr>슬라이드 제목</vt:lpstr>
      </vt:variant>
      <vt:variant>
        <vt:i4>1</vt:i4>
      </vt:variant>
    </vt:vector>
  </HeadingPairs>
  <TitlesOfParts>
    <vt:vector size="9" baseType="lpstr">
      <vt:lpstr>맑은 고딕</vt:lpstr>
      <vt:lpstr>Arial</vt:lpstr>
      <vt:lpstr>Calibri</vt:lpstr>
      <vt:lpstr>Calibri Light</vt:lpstr>
      <vt:lpstr>Times New Roman</vt:lpstr>
      <vt:lpstr>Wingdings</vt:lpstr>
      <vt:lpstr>Office 테마</vt:lpstr>
      <vt:lpstr>디자인 사용자 지정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김 영지</dc:creator>
  <cp:lastModifiedBy>오웅빈</cp:lastModifiedBy>
  <cp:revision>13</cp:revision>
  <dcterms:created xsi:type="dcterms:W3CDTF">2019-05-23T01:50:43Z</dcterms:created>
  <dcterms:modified xsi:type="dcterms:W3CDTF">2026-04-25T06:21:37Z</dcterms:modified>
</cp:coreProperties>
</file>